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764" r:id="rId3"/>
    <p:sldId id="739" r:id="rId4"/>
    <p:sldId id="768" r:id="rId5"/>
    <p:sldId id="769" r:id="rId6"/>
    <p:sldId id="771" r:id="rId7"/>
    <p:sldId id="773" r:id="rId8"/>
    <p:sldId id="774" r:id="rId9"/>
    <p:sldId id="763" r:id="rId10"/>
    <p:sldId id="775" r:id="rId11"/>
    <p:sldId id="749" r:id="rId12"/>
    <p:sldId id="751" r:id="rId13"/>
    <p:sldId id="752" r:id="rId14"/>
    <p:sldId id="754" r:id="rId15"/>
    <p:sldId id="757" r:id="rId16"/>
    <p:sldId id="755" r:id="rId17"/>
  </p:sldIdLst>
  <p:sldSz cx="9144000" cy="6858000" type="screen4x3"/>
  <p:notesSz cx="7010400" cy="92964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ris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CC"/>
    <a:srgbClr val="CC9900"/>
    <a:srgbClr val="0000FF"/>
    <a:srgbClr val="990000"/>
    <a:srgbClr val="FF9900"/>
    <a:srgbClr val="800000"/>
    <a:srgbClr val="CC00FF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84499" autoAdjust="0"/>
  </p:normalViewPr>
  <p:slideViewPr>
    <p:cSldViewPr snapToGrid="0">
      <p:cViewPr varScale="1">
        <p:scale>
          <a:sx n="129" d="100"/>
          <a:sy n="129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2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A3B41F-ADA7-418D-8592-5A80A18E2B22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67B6FB-26EE-4850-8557-0D65559D8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2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4E7A36-DF45-4407-B8D0-3A5E0C5BDD09}" type="datetimeFigureOut">
              <a:rPr lang="en-US"/>
              <a:pPr>
                <a:defRPr/>
              </a:pPr>
              <a:t>7/19/2016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73A0F5-D3C0-4D90-AFB0-54C24281E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52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3A0F5-D3C0-4D90-AFB0-54C24281EA6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4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874" y="2130425"/>
            <a:ext cx="3743325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4424" y="3886200"/>
            <a:ext cx="284797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34681EA0-2234-4231-93A7-B86557A8462D}" type="datetime1">
              <a:rPr lang="en-US" smtClean="0"/>
              <a:t>7/19/2016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6563" y="6443663"/>
            <a:ext cx="3243262" cy="277812"/>
          </a:xfrm>
        </p:spPr>
        <p:txBody>
          <a:bodyPr/>
          <a:lstStyle>
            <a:lvl1pPr>
              <a:defRPr sz="1050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smtClean="0"/>
              <a:t>STF-1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700D136B-8208-423F-9F84-CDD3BA2F5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6725" y="6305550"/>
            <a:ext cx="8229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47675" y="1133475"/>
            <a:ext cx="8229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74638"/>
            <a:ext cx="8229600" cy="744537"/>
          </a:xfrm>
        </p:spPr>
        <p:txBody>
          <a:bodyPr/>
          <a:lstStyle>
            <a:lvl1pPr>
              <a:defRPr sz="3200"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C042-D1C8-48A2-BD27-8C4AE3BFC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AACACC1E-3853-4F18-9127-6D085C5137E9}" type="datetime1">
              <a:rPr lang="en-US" smtClean="0"/>
              <a:t>7/19/2016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56350"/>
            <a:ext cx="3079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smtClean="0"/>
              <a:t>STF-1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5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8F9F-8A88-461C-A517-841C7E057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68EE2F-51C8-4CD0-8A1D-8F3798FB87E0}" type="datetime1">
              <a:rPr lang="en-US" smtClean="0"/>
              <a:t>7/19/2016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56350"/>
            <a:ext cx="3079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smtClean="0"/>
              <a:t>STF-1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1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66725" y="274638"/>
            <a:ext cx="8210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5C46C960-324F-46C5-8C10-74D650464356}" type="datetime1">
              <a:rPr lang="en-US" smtClean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56350"/>
            <a:ext cx="3079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smtClean="0"/>
              <a:t>STF-1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C650D55F-F0EC-4AD2-B61B-95E387937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03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John.P.Lucas@nasa.gov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stf1.com/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0" y="940226"/>
            <a:ext cx="9584872" cy="484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Bookman Old Style" pitchFamily="18" charset="0"/>
                <a:ea typeface="+mj-ea"/>
                <a:cs typeface="+mj-cs"/>
              </a:rPr>
              <a:t>Simulation-to-Flight 1</a:t>
            </a:r>
            <a:endParaRPr lang="en-US" sz="3600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Bookman Old Style" pitchFamily="18" charset="0"/>
                <a:ea typeface="+mj-ea"/>
                <a:cs typeface="+mj-cs"/>
              </a:rPr>
              <a:t>NASA IV&amp;V</a:t>
            </a:r>
            <a:endParaRPr lang="en-US" sz="3200" b="1" dirty="0" smtClean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 smtClean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 smtClean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 smtClean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 smtClean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 smtClean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 smtClean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 smtClean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John Lucas</a:t>
            </a:r>
            <a:endParaRPr lang="en-US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  <a:hlinkClick r:id="rId3"/>
              </a:rPr>
              <a:t>John.P.Lucas@nasa.gov</a:t>
            </a:r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en-US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en-US" b="1" dirty="0" smtClean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 smtClean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3931238" y="5855407"/>
            <a:ext cx="1722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hlinkClick r:id="rId4"/>
              </a:rPr>
              <a:t>www.stf1.com</a:t>
            </a:r>
            <a:endParaRPr lang="en-US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909" y="4499183"/>
            <a:ext cx="1532459" cy="1684949"/>
          </a:xfrm>
          <a:prstGeom prst="rect">
            <a:avLst/>
          </a:prstGeom>
        </p:spPr>
      </p:pic>
      <p:pic>
        <p:nvPicPr>
          <p:cNvPr id="7" name="Picture 6" descr="WVU_Logotyp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1706" y="6318005"/>
            <a:ext cx="3076165" cy="454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" y="6184132"/>
            <a:ext cx="1813892" cy="588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05" y="1234355"/>
            <a:ext cx="3498059" cy="3498059"/>
          </a:xfrm>
          <a:prstGeom prst="rect">
            <a:avLst/>
          </a:prstGeom>
        </p:spPr>
      </p:pic>
      <p:pic>
        <p:nvPicPr>
          <p:cNvPr id="9" name="Picture 2" descr="C:\Users\mgrubb\Downloads\WVSGC Meatbal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4576" y="4613434"/>
            <a:ext cx="1447342" cy="145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NOS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In Action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ACACC1E-3853-4F18-9127-6D085C5137E9}" type="datetime1">
              <a:rPr lang="en-US" smtClean="0"/>
              <a:pPr>
                <a:defRPr/>
              </a:pPr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STF-1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1393415"/>
            <a:ext cx="9144000" cy="45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MEMS IMU Swarm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424781"/>
            <a:ext cx="5896481" cy="4525963"/>
          </a:xfrm>
        </p:spPr>
        <p:txBody>
          <a:bodyPr/>
          <a:lstStyle/>
          <a:p>
            <a:r>
              <a:rPr lang="en-US" sz="2800" dirty="0" smtClean="0"/>
              <a:t>Designed to overcome Size, Weight, and Power (</a:t>
            </a:r>
            <a:r>
              <a:rPr lang="en-US" sz="2800" dirty="0" err="1" smtClean="0"/>
              <a:t>SWaP</a:t>
            </a:r>
            <a:r>
              <a:rPr lang="en-US" sz="2800" dirty="0" smtClean="0"/>
              <a:t>) constraints</a:t>
            </a:r>
          </a:p>
          <a:p>
            <a:r>
              <a:rPr lang="en-US" sz="2800" dirty="0" smtClean="0"/>
              <a:t>Large cluster of redundant MEMs IMUs</a:t>
            </a:r>
          </a:p>
          <a:p>
            <a:r>
              <a:rPr lang="en-US" sz="2800" dirty="0" smtClean="0"/>
              <a:t>Developed under Small Satellite Technology Partnership (SSTP)</a:t>
            </a:r>
          </a:p>
          <a:p>
            <a:r>
              <a:rPr lang="en-US" sz="2800" dirty="0" smtClean="0"/>
              <a:t>Gen-2 flew on the sounding     rocket MUSIC on March 1</a:t>
            </a:r>
            <a:r>
              <a:rPr lang="en-US" sz="2800" baseline="30000" dirty="0" smtClean="0"/>
              <a:t>st</a:t>
            </a:r>
            <a:endParaRPr lang="en-US" sz="2800" dirty="0" smtClean="0"/>
          </a:p>
          <a:p>
            <a:r>
              <a:rPr lang="en-US" sz="2800" dirty="0" smtClean="0"/>
              <a:t>Gen-3 is custom-built for STF-1     in the PC104+ form factor</a:t>
            </a:r>
            <a:endParaRPr lang="en-US" sz="2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C77A5F9-7117-4314-AB4A-D2B05E616591}" type="datetime1">
              <a:rPr lang="en-US" smtClean="0"/>
              <a:t>7/19/2016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29" y="1743803"/>
            <a:ext cx="2264974" cy="180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STF-1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9" t="34859" r="28318" b="37910"/>
          <a:stretch/>
        </p:blipFill>
        <p:spPr>
          <a:xfrm>
            <a:off x="5871890" y="4042033"/>
            <a:ext cx="3003855" cy="1519391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5783388" y="5612190"/>
            <a:ext cx="318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Gen-3</a:t>
            </a:r>
            <a:endParaRPr lang="en-US" sz="1600" dirty="0"/>
          </a:p>
        </p:txBody>
      </p:sp>
      <p:sp>
        <p:nvSpPr>
          <p:cNvPr id="10" name="TextBox 6"/>
          <p:cNvSpPr txBox="1"/>
          <p:nvPr/>
        </p:nvSpPr>
        <p:spPr>
          <a:xfrm>
            <a:off x="5783386" y="3508819"/>
            <a:ext cx="318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Gen-2</a:t>
            </a:r>
          </a:p>
        </p:txBody>
      </p:sp>
    </p:spTree>
    <p:extLst>
      <p:ext uri="{BB962C8B-B14F-4D97-AF65-F5344CB8AC3E}">
        <p14:creationId xmlns:p14="http://schemas.microsoft.com/office/powerpoint/2010/main" val="5059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Receiver and Precise Orbit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424781"/>
            <a:ext cx="8229600" cy="4525963"/>
          </a:xfrm>
        </p:spPr>
        <p:txBody>
          <a:bodyPr/>
          <a:lstStyle/>
          <a:p>
            <a:r>
              <a:rPr lang="en-US" dirty="0" err="1" smtClean="0"/>
              <a:t>NovAtel</a:t>
            </a:r>
            <a:r>
              <a:rPr lang="en-US" dirty="0" smtClean="0"/>
              <a:t> </a:t>
            </a:r>
            <a:r>
              <a:rPr lang="en-US" dirty="0"/>
              <a:t>OEM615 GPS Receiver</a:t>
            </a:r>
          </a:p>
          <a:p>
            <a:r>
              <a:rPr lang="en-US" dirty="0"/>
              <a:t>Focus to develop and assess estimate strategies that will maximize POD accuracy from data obtained during duty-cycled operations</a:t>
            </a:r>
          </a:p>
          <a:p>
            <a:r>
              <a:rPr lang="en-US" dirty="0"/>
              <a:t>Post processing utilizes </a:t>
            </a:r>
          </a:p>
          <a:p>
            <a:pPr>
              <a:buNone/>
            </a:pPr>
            <a:r>
              <a:rPr lang="en-US" dirty="0"/>
              <a:t>	NASA JPL’s GIPSY-OASIS </a:t>
            </a:r>
          </a:p>
          <a:p>
            <a:pPr>
              <a:buNone/>
            </a:pPr>
            <a:r>
              <a:rPr lang="en-US" dirty="0"/>
              <a:t>	package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5ABA43E-0E67-492E-A32F-AFD83049B9B8}" type="datetime1">
              <a:rPr lang="en-US" smtClean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STF-1</a:t>
            </a:r>
            <a:endParaRPr lang="en-US" dirty="0"/>
          </a:p>
        </p:txBody>
      </p:sp>
      <p:pic>
        <p:nvPicPr>
          <p:cNvPr id="7" name="Picture 6" descr="C:\Users\mgrubb\Pictures\Novatel_moun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137" y="3426996"/>
            <a:ext cx="3423138" cy="2715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6"/>
          <p:cNvSpPr txBox="1"/>
          <p:nvPr/>
        </p:nvSpPr>
        <p:spPr>
          <a:xfrm>
            <a:off x="5572614" y="6017796"/>
            <a:ext cx="318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GPS mounted to Motherboard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00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Environment and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424781"/>
            <a:ext cx="6040211" cy="4525963"/>
          </a:xfrm>
        </p:spPr>
        <p:txBody>
          <a:bodyPr/>
          <a:lstStyle/>
          <a:p>
            <a:r>
              <a:rPr lang="en-US" sz="2800" dirty="0"/>
              <a:t>A solid-state detector will be used to measure the flux of electrons precipitating from the plasma sheet</a:t>
            </a:r>
          </a:p>
          <a:p>
            <a:r>
              <a:rPr lang="en-US" sz="2800" dirty="0"/>
              <a:t>Langmuir probe used to measure electron density and temperature of the ionosphere</a:t>
            </a:r>
          </a:p>
          <a:p>
            <a:r>
              <a:rPr lang="en-US" sz="2800" dirty="0"/>
              <a:t>Measurement at times of intense solar and/or ionospheric activity</a:t>
            </a:r>
          </a:p>
          <a:p>
            <a:r>
              <a:rPr lang="en-US" sz="2800" dirty="0"/>
              <a:t>Comparable payloads </a:t>
            </a:r>
            <a:r>
              <a:rPr lang="en-US" sz="2800" dirty="0" smtClean="0"/>
              <a:t>flew </a:t>
            </a:r>
            <a:r>
              <a:rPr lang="en-US" sz="2800" dirty="0"/>
              <a:t>on sounding </a:t>
            </a:r>
            <a:r>
              <a:rPr lang="en-US" sz="2800" dirty="0" smtClean="0"/>
              <a:t>rocket MUSIC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0D42C71-1A9B-4AC7-BBA7-FBC4B095CD6B}" type="datetime1">
              <a:rPr lang="en-US" smtClean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STF-1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9140" b="7115"/>
          <a:stretch/>
        </p:blipFill>
        <p:spPr bwMode="auto">
          <a:xfrm>
            <a:off x="6714052" y="1217196"/>
            <a:ext cx="1774153" cy="2530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/>
          <p:cNvSpPr txBox="1"/>
          <p:nvPr/>
        </p:nvSpPr>
        <p:spPr>
          <a:xfrm>
            <a:off x="6116515" y="3655596"/>
            <a:ext cx="3027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Particle Detector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7480" y="3960396"/>
            <a:ext cx="2118407" cy="202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0"/>
          <p:cNvSpPr txBox="1"/>
          <p:nvPr/>
        </p:nvSpPr>
        <p:spPr>
          <a:xfrm>
            <a:off x="6751221" y="6017796"/>
            <a:ext cx="1782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VLF Detector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7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III-V Nitride-Based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424781"/>
            <a:ext cx="8229600" cy="4525963"/>
          </a:xfrm>
        </p:spPr>
        <p:txBody>
          <a:bodyPr/>
          <a:lstStyle/>
          <a:p>
            <a:r>
              <a:rPr lang="en-US" sz="2400" dirty="0"/>
              <a:t>Precision optoelectronic sensor module containing arrays of LEDs and PDs can be used for short-range distance measurement and shape rendering</a:t>
            </a:r>
          </a:p>
          <a:p>
            <a:r>
              <a:rPr lang="en-US" sz="2400" dirty="0"/>
              <a:t>Due to the harsh environment of space, shielding is usually needed</a:t>
            </a:r>
          </a:p>
          <a:p>
            <a:pPr lvl="1"/>
            <a:r>
              <a:rPr lang="en-US" sz="2400" dirty="0"/>
              <a:t>This shielding effects the range of these sensors</a:t>
            </a:r>
          </a:p>
          <a:p>
            <a:r>
              <a:rPr lang="en-US" sz="2400" dirty="0"/>
              <a:t>Levels of shielding will </a:t>
            </a:r>
            <a:r>
              <a:rPr lang="en-US" sz="2400" dirty="0" smtClean="0"/>
              <a:t>be tested </a:t>
            </a:r>
            <a:r>
              <a:rPr lang="en-US" sz="2400" dirty="0"/>
              <a:t>over time to </a:t>
            </a:r>
            <a:r>
              <a:rPr lang="en-US" sz="2400" dirty="0" smtClean="0"/>
              <a:t>determine the </a:t>
            </a:r>
            <a:r>
              <a:rPr lang="en-US" sz="2400" dirty="0"/>
              <a:t>optimum amount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0BAB03D-EB91-47F8-93D6-30F4F5855FE4}" type="datetime1">
              <a:rPr lang="en-US" smtClean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STF-1</a:t>
            </a:r>
            <a:endParaRPr lang="en-US" dirty="0"/>
          </a:p>
        </p:txBody>
      </p:sp>
      <p:pic>
        <p:nvPicPr>
          <p:cNvPr id="9" name="Picture 8" descr="C:\Users\Joshua\Documents\HTC\Gallery\ht2brw304830\dcim\100media\IMAG00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7" t="5605"/>
          <a:stretch/>
        </p:blipFill>
        <p:spPr bwMode="auto">
          <a:xfrm>
            <a:off x="4383516" y="4566947"/>
            <a:ext cx="1611470" cy="16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Joshua\Documents\HTC\Gallery\ht2brw304830\dcim\100media\VIDEO0006_00000115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8" t="3510" r="13620" b="9293"/>
          <a:stretch/>
        </p:blipFill>
        <p:spPr bwMode="auto">
          <a:xfrm>
            <a:off x="6116638" y="4566947"/>
            <a:ext cx="1713463" cy="16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8"/>
          <p:cNvSpPr txBox="1"/>
          <p:nvPr/>
        </p:nvSpPr>
        <p:spPr>
          <a:xfrm>
            <a:off x="4858065" y="4247699"/>
            <a:ext cx="2331859" cy="351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Fabricated array of LEDs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Science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1424781"/>
            <a:ext cx="6762329" cy="4525963"/>
          </a:xfrm>
        </p:spPr>
        <p:txBody>
          <a:bodyPr/>
          <a:lstStyle/>
          <a:p>
            <a:r>
              <a:rPr lang="en-US" sz="2800" dirty="0" smtClean="0"/>
              <a:t>ArduCam Mini OV2640</a:t>
            </a:r>
          </a:p>
          <a:p>
            <a:pPr lvl="1"/>
            <a:r>
              <a:rPr lang="en-US" sz="2400" dirty="0" smtClean="0"/>
              <a:t>2MP Sensor</a:t>
            </a:r>
          </a:p>
          <a:p>
            <a:pPr lvl="1"/>
            <a:r>
              <a:rPr lang="en-US" sz="2400" dirty="0"/>
              <a:t>Filters can be applied </a:t>
            </a:r>
            <a:r>
              <a:rPr lang="en-US" sz="2400" dirty="0" smtClean="0"/>
              <a:t>pre-flight</a:t>
            </a:r>
          </a:p>
          <a:p>
            <a:r>
              <a:rPr lang="en-US" sz="2800" dirty="0" smtClean="0"/>
              <a:t>Able to change settings on orbit</a:t>
            </a:r>
          </a:p>
          <a:p>
            <a:pPr lvl="1"/>
            <a:r>
              <a:rPr lang="en-US" sz="2400" dirty="0" smtClean="0"/>
              <a:t>Fully command-able via I2C and SPI</a:t>
            </a:r>
          </a:p>
          <a:p>
            <a:r>
              <a:rPr lang="en-US" sz="2800" dirty="0" smtClean="0"/>
              <a:t>Allows us to:</a:t>
            </a:r>
          </a:p>
          <a:p>
            <a:pPr lvl="1"/>
            <a:r>
              <a:rPr lang="en-US" sz="2400" dirty="0" smtClean="0"/>
              <a:t>Verify deployment operations</a:t>
            </a:r>
          </a:p>
          <a:p>
            <a:pPr lvl="1"/>
            <a:r>
              <a:rPr lang="en-US" sz="2400" dirty="0" smtClean="0"/>
              <a:t>Assess COTS product in space environment</a:t>
            </a:r>
          </a:p>
          <a:p>
            <a:pPr lvl="1"/>
            <a:r>
              <a:rPr lang="en-US" sz="2400" dirty="0" smtClean="0"/>
              <a:t>Take pictures of the Earth and the atmosphere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0BAB03D-EB91-47F8-93D6-30F4F5855FE4}" type="datetime1">
              <a:rPr lang="en-US" smtClean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STF-1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01" y="1688434"/>
            <a:ext cx="2595074" cy="2595074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5789307" y="4283508"/>
            <a:ext cx="318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ArduCam-Mini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36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Outreach Plans and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244301"/>
            <a:ext cx="6025314" cy="4963994"/>
          </a:xfrm>
        </p:spPr>
        <p:txBody>
          <a:bodyPr/>
          <a:lstStyle/>
          <a:p>
            <a:r>
              <a:rPr lang="en-US" sz="2400" dirty="0"/>
              <a:t>Website and Blog (www.stf1.com)</a:t>
            </a:r>
          </a:p>
          <a:p>
            <a:r>
              <a:rPr lang="en-US" sz="2400" dirty="0"/>
              <a:t>Spaceflight Mission Development course for WVU Undergraduates</a:t>
            </a:r>
          </a:p>
          <a:p>
            <a:r>
              <a:rPr lang="en-US" sz="2400" dirty="0"/>
              <a:t>STF-1 Mission Patch design competition</a:t>
            </a:r>
          </a:p>
          <a:p>
            <a:r>
              <a:rPr lang="en-US" sz="2400" dirty="0"/>
              <a:t>Educator’s Guide for teachers of </a:t>
            </a:r>
            <a:r>
              <a:rPr lang="en-US" sz="2400" dirty="0" smtClean="0"/>
              <a:t>K-12 </a:t>
            </a:r>
            <a:r>
              <a:rPr lang="en-US" sz="2400" dirty="0"/>
              <a:t>students</a:t>
            </a:r>
          </a:p>
          <a:p>
            <a:r>
              <a:rPr lang="en-US" sz="2400" dirty="0"/>
              <a:t>NASA-Produced materials on space exploration, satellite operation, Space Station facts, etc.</a:t>
            </a:r>
          </a:p>
          <a:p>
            <a:r>
              <a:rPr lang="en-US" sz="2400" dirty="0"/>
              <a:t>Cardboard and 3-D printable models</a:t>
            </a:r>
          </a:p>
          <a:p>
            <a:r>
              <a:rPr lang="en-US" sz="2400" dirty="0"/>
              <a:t>Student Partnership for Advancement of Cosmic Exploration (SPACE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914E113-160C-4E3D-94B1-FDE4FDEF1FFF}" type="datetime1">
              <a:rPr lang="en-US" smtClean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STF-1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5075" y="136997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275" y="3808370"/>
            <a:ext cx="2309798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6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Simulation-to-Flight 1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West Virginia’s First Spacecraft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198205"/>
            <a:ext cx="8469086" cy="4525963"/>
          </a:xfrm>
        </p:spPr>
        <p:txBody>
          <a:bodyPr/>
          <a:lstStyle/>
          <a:p>
            <a:pPr lvl="0"/>
            <a:r>
              <a:rPr lang="en-US" sz="2400" dirty="0" smtClean="0"/>
              <a:t>NASA CubeSat Launch Initiative (CSLI) </a:t>
            </a:r>
          </a:p>
          <a:p>
            <a:pPr lvl="1"/>
            <a:r>
              <a:rPr lang="en-US" sz="2000" dirty="0" smtClean="0"/>
              <a:t>ELaNa XIX, Rocket Labs USA</a:t>
            </a:r>
          </a:p>
          <a:p>
            <a:pPr lvl="1"/>
            <a:r>
              <a:rPr lang="en-US" sz="2000" dirty="0" smtClean="0"/>
              <a:t>85 inclination at 500km altitude</a:t>
            </a:r>
          </a:p>
          <a:p>
            <a:pPr lvl="1"/>
            <a:r>
              <a:rPr lang="en-US" sz="2000" dirty="0"/>
              <a:t>Mission Readiness Review: March 2017</a:t>
            </a:r>
          </a:p>
          <a:p>
            <a:pPr lvl="1"/>
            <a:r>
              <a:rPr lang="en-US" sz="2000" dirty="0" smtClean="0"/>
              <a:t>Delivery: April 2017</a:t>
            </a:r>
          </a:p>
          <a:p>
            <a:pPr lvl="1"/>
            <a:r>
              <a:rPr lang="en-US" sz="2000" dirty="0"/>
              <a:t>Launch: June </a:t>
            </a:r>
            <a:r>
              <a:rPr lang="en-US" sz="2000" dirty="0" smtClean="0"/>
              <a:t>2017</a:t>
            </a:r>
          </a:p>
          <a:p>
            <a:r>
              <a:rPr lang="en-US" sz="2400" dirty="0"/>
              <a:t>Partnering with GSFC/WFF Small Satellite </a:t>
            </a:r>
            <a:r>
              <a:rPr lang="en-US" sz="2400" dirty="0" smtClean="0"/>
              <a:t>Teams</a:t>
            </a:r>
          </a:p>
          <a:p>
            <a:pPr lvl="0"/>
            <a:r>
              <a:rPr lang="en-US" sz="2400" dirty="0" smtClean="0"/>
              <a:t>NASA Independent Verification and Validation (IV&amp;V)</a:t>
            </a:r>
          </a:p>
          <a:p>
            <a:pPr lvl="1"/>
            <a:r>
              <a:rPr lang="en-US" sz="2000" dirty="0" smtClean="0"/>
              <a:t>C&amp;DH hardware/software, integration and testing</a:t>
            </a:r>
          </a:p>
          <a:p>
            <a:pPr lvl="0"/>
            <a:r>
              <a:rPr lang="en-US" sz="2400" dirty="0" smtClean="0"/>
              <a:t>West Virginia University (WVU)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cience payload hardware and software</a:t>
            </a:r>
          </a:p>
          <a:p>
            <a:pPr lvl="0"/>
            <a:r>
              <a:rPr lang="en-US" sz="2400" dirty="0" smtClean="0"/>
              <a:t>West Virginia Space Grant Association (WVSGC)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tatewide outreach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E385C37-69F8-4B4C-9263-AB5BE45F8868}" type="datetime1">
              <a:rPr lang="en-US" smtClean="0"/>
              <a:pPr>
                <a:defRPr/>
              </a:pPr>
              <a:t>7/19/2016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9C042-D1C8-48A2-BD27-8C4AE3BFC69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5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Focus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6BEE035-B29E-48CD-9939-D6C7D39E015B}" type="datetime1">
              <a:rPr lang="en-US" smtClean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STF-1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776305"/>
              </p:ext>
            </p:extLst>
          </p:nvPr>
        </p:nvGraphicFramePr>
        <p:xfrm>
          <a:off x="523874" y="1767522"/>
          <a:ext cx="8077201" cy="3840480"/>
        </p:xfrm>
        <a:graphic>
          <a:graphicData uri="http://schemas.openxmlformats.org/drawingml/2006/table">
            <a:tbl>
              <a:tblPr firstCol="1" bandRow="1">
                <a:tableStyleId>{775DCB02-9BB8-47FD-8907-85C794F793BA}</a:tableStyleId>
              </a:tblPr>
              <a:tblGrid>
                <a:gridCol w="2710113"/>
                <a:gridCol w="2763253"/>
                <a:gridCol w="2603835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STF-1</a:t>
                      </a:r>
                      <a:r>
                        <a:rPr lang="en-US" sz="2400" b="1" baseline="0" dirty="0" smtClean="0"/>
                        <a:t> NOS</a:t>
                      </a:r>
                      <a:r>
                        <a:rPr lang="en-US" sz="2400" b="1" baseline="30000" dirty="0" smtClean="0"/>
                        <a:t>3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5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Primary</a:t>
                      </a:r>
                      <a:r>
                        <a:rPr lang="en-US" sz="2400" b="1" baseline="0" dirty="0" smtClean="0"/>
                        <a:t> Objective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5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NASA IV&amp;V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50000"/>
                        <a:alpha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GPS</a:t>
                      </a:r>
                      <a:r>
                        <a:rPr lang="en-US" sz="2400" baseline="0" dirty="0" smtClean="0"/>
                        <a:t> and IMU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Science</a:t>
                      </a:r>
                      <a:r>
                        <a:rPr lang="en-US" sz="2400" baseline="0" dirty="0" smtClean="0"/>
                        <a:t> Objective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WVU MAE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Space Weather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Science Objective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WVU Physics</a:t>
                      </a:r>
                    </a:p>
                    <a:p>
                      <a:pPr algn="ctr"/>
                      <a:r>
                        <a:rPr lang="en-US" sz="2400" dirty="0" smtClean="0"/>
                        <a:t>&amp; Astronomy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III-V Nitride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Materials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Science</a:t>
                      </a:r>
                      <a:r>
                        <a:rPr lang="en-US" sz="2400" baseline="0" dirty="0" smtClean="0"/>
                        <a:t> Objective 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WVU LCSEE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Earth Viewing Camera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Science Objective</a:t>
                      </a:r>
                      <a:r>
                        <a:rPr lang="en-US" sz="2400" baseline="0" dirty="0" smtClean="0"/>
                        <a:t> 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NASA IV&amp;V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STEM Education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Outreach Objective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WVSGC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6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STF-1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A2CE5C1-2D78-4BB4-A762-CEC4A99E760F}" type="datetime1">
              <a:rPr lang="en-US" smtClean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STF-1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20453"/>
          <a:stretch/>
        </p:blipFill>
        <p:spPr>
          <a:xfrm>
            <a:off x="1337798" y="1116155"/>
            <a:ext cx="6479107" cy="5741845"/>
          </a:xfrm>
        </p:spPr>
      </p:pic>
      <p:sp>
        <p:nvSpPr>
          <p:cNvPr id="3" name="TextBox 2"/>
          <p:cNvSpPr txBox="1"/>
          <p:nvPr/>
        </p:nvSpPr>
        <p:spPr>
          <a:xfrm>
            <a:off x="457200" y="1205713"/>
            <a:ext cx="2771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ISISpace UHF/VHF Antenna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Deployable Di-pole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Four alloy tape antennas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 to 55cm in length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675" y="2163332"/>
            <a:ext cx="27810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L3 CADET Radio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Half duplex UHF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Store and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4GB memory buffer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3.0Mbps with 18M dish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556" y="3332883"/>
            <a:ext cx="27715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GomSpace Nanomind A3200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AVR32 w/ 512KB flash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125Mb NOR flash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32MB SDRAM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C, UART, and CAN-Bus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353753"/>
            <a:ext cx="2771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ClydeSpace 40WHr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Lithium Polymer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Independent for redundancy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Internal headers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9625" y="1205713"/>
            <a:ext cx="277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ArduCAM Mini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2MP, I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C and SPI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Optional filters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9625" y="1944377"/>
            <a:ext cx="277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Gallium III-V Nitride Payload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Three different LED carriers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Measure effects of shielding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9625" y="2624759"/>
            <a:ext cx="27715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Novatel OEM615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On-orbit reprogrammable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Precise orbit 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Open loop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Data: 100Hz phase, TEC, S4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99625" y="3792567"/>
            <a:ext cx="2771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Inertial Measurement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32 MEMs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Account for errors via calibration pre-flight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99625" y="4741559"/>
            <a:ext cx="2771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ClydeSpace 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10 command-able switches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Provides 3.3V, 5V, and 12V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Optimized for 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Three independent battery charge regulators (BCRs)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3556" y="4464363"/>
            <a:ext cx="2771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</a:t>
            </a:r>
            <a:r>
              <a:rPr lang="en-US" sz="1400" dirty="0" smtClean="0"/>
              <a:t>article </a:t>
            </a:r>
            <a:r>
              <a:rPr lang="en-US" sz="1400" dirty="0"/>
              <a:t>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VLF </a:t>
            </a:r>
            <a:r>
              <a:rPr lang="en-US" sz="1400" dirty="0" smtClean="0"/>
              <a:t>receiver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Plasma probe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1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IV&amp;V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85" y="1193800"/>
            <a:ext cx="8229600" cy="4525963"/>
          </a:xfrm>
        </p:spPr>
        <p:txBody>
          <a:bodyPr/>
          <a:lstStyle/>
          <a:p>
            <a:r>
              <a:rPr lang="en-US" sz="2400" dirty="0"/>
              <a:t>D</a:t>
            </a:r>
            <a:r>
              <a:rPr lang="en-US" sz="2400" dirty="0" smtClean="0"/>
              <a:t>emonstrate development lifecycle value of a software-only SmallSat simulator</a:t>
            </a:r>
          </a:p>
          <a:p>
            <a:r>
              <a:rPr lang="en-US" sz="2400" dirty="0" smtClean="0"/>
              <a:t>Objectives</a:t>
            </a:r>
          </a:p>
          <a:p>
            <a:pPr lvl="1"/>
            <a:r>
              <a:rPr lang="en-US" sz="2000" dirty="0" smtClean="0"/>
              <a:t>Open source CubeSat risk reduction solution</a:t>
            </a:r>
          </a:p>
          <a:p>
            <a:pPr lvl="1"/>
            <a:r>
              <a:rPr lang="en-US" sz="2000" dirty="0" smtClean="0"/>
              <a:t>Produce evidence of cost and time savings </a:t>
            </a:r>
          </a:p>
          <a:p>
            <a:pPr lvl="1"/>
            <a:r>
              <a:rPr lang="en-US" sz="2000" dirty="0" smtClean="0"/>
              <a:t>Develop advanced toolset to identify &amp; resolve software issues (Share this technology with the GSFC SmallSat teams)</a:t>
            </a:r>
          </a:p>
          <a:p>
            <a:pPr lvl="1"/>
            <a:r>
              <a:rPr lang="en-US" sz="2000" dirty="0" smtClean="0"/>
              <a:t>Perform meaningful science driven from research institutions </a:t>
            </a:r>
          </a:p>
          <a:p>
            <a:pPr lvl="1"/>
            <a:r>
              <a:rPr lang="en-US" sz="2000" dirty="0" smtClean="0"/>
              <a:t>Foster and spread knowledge throughout IV&amp;V Program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ACACC1E-3853-4F18-9127-6D085C5137E9}" type="datetime1">
              <a:rPr lang="en-US" smtClean="0"/>
              <a:pPr>
                <a:defRPr/>
              </a:pPr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STF-1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46" y="4428891"/>
            <a:ext cx="3907012" cy="19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9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NASA Operation Simulator for Small Satellites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85" y="1193800"/>
            <a:ext cx="8229600" cy="4525963"/>
          </a:xfrm>
        </p:spPr>
        <p:txBody>
          <a:bodyPr/>
          <a:lstStyle/>
          <a:p>
            <a:pPr lvl="0"/>
            <a:r>
              <a:rPr lang="en-US" sz="2400" dirty="0" smtClean="0"/>
              <a:t>What is                  ?</a:t>
            </a:r>
          </a:p>
          <a:p>
            <a:pPr lvl="1"/>
            <a:r>
              <a:rPr lang="en-US" sz="2000" dirty="0" smtClean="0"/>
              <a:t>An </a:t>
            </a:r>
            <a:r>
              <a:rPr lang="en-US" sz="2000" b="1" dirty="0" smtClean="0"/>
              <a:t>open source</a:t>
            </a:r>
            <a:r>
              <a:rPr lang="en-US" sz="2000" dirty="0" smtClean="0"/>
              <a:t> software test </a:t>
            </a:r>
            <a:r>
              <a:rPr lang="en-US" sz="2000" dirty="0"/>
              <a:t>bed for small </a:t>
            </a:r>
            <a:r>
              <a:rPr lang="en-US" sz="2000" dirty="0" smtClean="0"/>
              <a:t>satellites</a:t>
            </a:r>
          </a:p>
          <a:p>
            <a:pPr lvl="1"/>
            <a:r>
              <a:rPr lang="en-US" sz="2000" dirty="0"/>
              <a:t>A collection of Linux executable and </a:t>
            </a:r>
            <a:r>
              <a:rPr lang="en-US" sz="2000" dirty="0" smtClean="0"/>
              <a:t>libraries</a:t>
            </a:r>
          </a:p>
          <a:p>
            <a:pPr lvl="1"/>
            <a:r>
              <a:rPr lang="en-US" sz="2000" dirty="0" smtClean="0"/>
              <a:t>Current simulations based on COTS HW from STF-1</a:t>
            </a:r>
            <a:endParaRPr lang="en-US" sz="2000" dirty="0"/>
          </a:p>
          <a:p>
            <a:pPr lvl="1"/>
            <a:r>
              <a:rPr lang="en-US" sz="2000" dirty="0"/>
              <a:t>Easily-interfaces to cFS </a:t>
            </a:r>
            <a:r>
              <a:rPr lang="en-US" sz="2000" dirty="0" smtClean="0"/>
              <a:t>FSW, but not required</a:t>
            </a:r>
            <a:endParaRPr lang="en-US" sz="2000" dirty="0"/>
          </a:p>
          <a:p>
            <a:pPr lvl="0"/>
            <a:r>
              <a:rPr lang="en-US" sz="2400" dirty="0" smtClean="0"/>
              <a:t>Why should you care?</a:t>
            </a:r>
          </a:p>
          <a:p>
            <a:pPr lvl="1"/>
            <a:r>
              <a:rPr lang="en-US" sz="2000" dirty="0" smtClean="0"/>
              <a:t>Shift FSW development forward </a:t>
            </a:r>
          </a:p>
          <a:p>
            <a:pPr lvl="2"/>
            <a:r>
              <a:rPr lang="en-US" sz="1600" dirty="0" smtClean="0"/>
              <a:t>Provides </a:t>
            </a:r>
            <a:r>
              <a:rPr lang="en-US" sz="1600" dirty="0"/>
              <a:t>real-world inputs </a:t>
            </a:r>
            <a:r>
              <a:rPr lang="en-US" sz="1600" dirty="0" smtClean="0"/>
              <a:t>with development environment</a:t>
            </a:r>
            <a:endParaRPr lang="en-US" sz="1600" dirty="0"/>
          </a:p>
          <a:p>
            <a:pPr lvl="1"/>
            <a:r>
              <a:rPr lang="en-US" sz="2000" dirty="0"/>
              <a:t>FSW </a:t>
            </a:r>
            <a:r>
              <a:rPr lang="en-US" sz="2000" dirty="0" smtClean="0"/>
              <a:t>V&amp;V</a:t>
            </a:r>
          </a:p>
          <a:p>
            <a:pPr lvl="2"/>
            <a:r>
              <a:rPr lang="en-US" sz="1600" dirty="0" smtClean="0"/>
              <a:t>Testing </a:t>
            </a:r>
            <a:r>
              <a:rPr lang="en-US" sz="1600" dirty="0"/>
              <a:t>FSW, invalid inputs, behavior, stress conditions</a:t>
            </a:r>
          </a:p>
          <a:p>
            <a:pPr lvl="1"/>
            <a:r>
              <a:rPr lang="en-US" sz="2000" dirty="0"/>
              <a:t>FSW </a:t>
            </a:r>
            <a:r>
              <a:rPr lang="en-US" sz="2000" dirty="0" smtClean="0"/>
              <a:t>Integration</a:t>
            </a:r>
          </a:p>
          <a:p>
            <a:pPr lvl="2"/>
            <a:r>
              <a:rPr lang="en-US" sz="1600" dirty="0" smtClean="0"/>
              <a:t>Used </a:t>
            </a:r>
            <a:r>
              <a:rPr lang="en-US" sz="1600" dirty="0"/>
              <a:t>for early-app development and payload team </a:t>
            </a:r>
            <a:r>
              <a:rPr lang="en-US" sz="1600" dirty="0" smtClean="0"/>
              <a:t>integration</a:t>
            </a:r>
          </a:p>
          <a:p>
            <a:pPr lvl="1"/>
            <a:r>
              <a:rPr lang="en-US" sz="2000" dirty="0" smtClean="0"/>
              <a:t>Mission Planning</a:t>
            </a:r>
            <a:endParaRPr lang="en-US" sz="2400" b="1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ACACC1E-3853-4F18-9127-6D085C5137E9}" type="datetime1">
              <a:rPr lang="en-US" smtClean="0"/>
              <a:pPr>
                <a:defRPr/>
              </a:pPr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STF-1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07" y="1193800"/>
            <a:ext cx="1189609" cy="5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6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NOS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Components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85" y="1193800"/>
            <a:ext cx="8229600" cy="4525963"/>
          </a:xfrm>
        </p:spPr>
        <p:txBody>
          <a:bodyPr/>
          <a:lstStyle/>
          <a:p>
            <a:pPr lvl="0"/>
            <a:r>
              <a:rPr lang="en-US" sz="2400" dirty="0" smtClean="0"/>
              <a:t>Core Flight System (cFS)</a:t>
            </a:r>
          </a:p>
          <a:p>
            <a:pPr lvl="1"/>
            <a:r>
              <a:rPr lang="en-US" sz="2000" dirty="0" smtClean="0"/>
              <a:t>Open source, project independent, reusable FSW framework</a:t>
            </a:r>
          </a:p>
          <a:p>
            <a:r>
              <a:rPr lang="en-US" sz="2400" dirty="0" smtClean="0"/>
              <a:t>COSMOS Ground Station</a:t>
            </a:r>
          </a:p>
          <a:p>
            <a:pPr lvl="1"/>
            <a:r>
              <a:rPr lang="en-US" sz="2000" dirty="0" smtClean="0"/>
              <a:t>Open source, ground system software provided by Ball Aerospace</a:t>
            </a:r>
          </a:p>
          <a:p>
            <a:r>
              <a:rPr lang="en-US" sz="2400" dirty="0" smtClean="0"/>
              <a:t>Hardware Models</a:t>
            </a:r>
          </a:p>
          <a:p>
            <a:pPr lvl="1"/>
            <a:r>
              <a:rPr lang="en-US" sz="2000" dirty="0" smtClean="0"/>
              <a:t>Written for a specific piece of flight hardware</a:t>
            </a:r>
          </a:p>
          <a:p>
            <a:pPr lvl="2"/>
            <a:r>
              <a:rPr lang="en-US" sz="1600" dirty="0" smtClean="0"/>
              <a:t>Focuses on I/O of device and is fully customizable based on vendor options</a:t>
            </a:r>
          </a:p>
          <a:p>
            <a:pPr lvl="1"/>
            <a:r>
              <a:rPr lang="en-US" sz="2000" dirty="0" smtClean="0"/>
              <a:t>Models developed and currently in use:</a:t>
            </a:r>
          </a:p>
          <a:p>
            <a:pPr lvl="2"/>
            <a:r>
              <a:rPr lang="en-US" sz="1600" dirty="0" smtClean="0"/>
              <a:t>Honeywell Magnetometer, ClydeSpace EPS, </a:t>
            </a:r>
            <a:r>
              <a:rPr lang="en-US" sz="1600" dirty="0" err="1" smtClean="0"/>
              <a:t>NovAtel</a:t>
            </a:r>
            <a:r>
              <a:rPr lang="en-US" sz="1600" dirty="0" smtClean="0"/>
              <a:t> GPS, ISISpace Antenna</a:t>
            </a:r>
          </a:p>
          <a:p>
            <a:pPr lvl="0"/>
            <a:r>
              <a:rPr lang="en-US" sz="2400" dirty="0"/>
              <a:t>NOS Engine</a:t>
            </a:r>
          </a:p>
          <a:p>
            <a:pPr lvl="1"/>
            <a:r>
              <a:rPr lang="en-US" sz="2000" dirty="0"/>
              <a:t>Middleware specifically designed for use in simulation</a:t>
            </a:r>
          </a:p>
          <a:p>
            <a:pPr lvl="2"/>
            <a:r>
              <a:rPr lang="en-US" sz="1600" dirty="0"/>
              <a:t>Includes time synchronization, data manipulation, and fault injection</a:t>
            </a:r>
          </a:p>
          <a:p>
            <a:pPr lvl="2"/>
            <a:r>
              <a:rPr lang="en-US" sz="1600" dirty="0"/>
              <a:t>I</a:t>
            </a:r>
            <a:r>
              <a:rPr lang="en-US" sz="1600" baseline="30000" dirty="0"/>
              <a:t>2</a:t>
            </a:r>
            <a:r>
              <a:rPr lang="en-US" sz="1600" dirty="0"/>
              <a:t>C, UART, and SPI protocols</a:t>
            </a:r>
          </a:p>
          <a:p>
            <a:pPr lvl="1"/>
            <a:r>
              <a:rPr lang="en-US" sz="2000" dirty="0"/>
              <a:t>Serves as the glue to tie all components to a common interface</a:t>
            </a:r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ACACC1E-3853-4F18-9127-6D085C5137E9}" type="datetime1">
              <a:rPr lang="en-US" smtClean="0"/>
              <a:pPr>
                <a:defRPr/>
              </a:pPr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STF-1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5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NOS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Components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85" y="1193800"/>
            <a:ext cx="8229600" cy="4525963"/>
          </a:xfrm>
        </p:spPr>
        <p:txBody>
          <a:bodyPr/>
          <a:lstStyle/>
          <a:p>
            <a:r>
              <a:rPr lang="en-US" sz="2400" dirty="0" smtClean="0"/>
              <a:t>Orbit, </a:t>
            </a:r>
            <a:r>
              <a:rPr lang="en-US" sz="2400" dirty="0" err="1" smtClean="0"/>
              <a:t>Inview</a:t>
            </a:r>
            <a:r>
              <a:rPr lang="en-US" sz="2400" dirty="0" smtClean="0"/>
              <a:t>, and Power Planning</a:t>
            </a:r>
          </a:p>
          <a:p>
            <a:pPr lvl="1"/>
            <a:r>
              <a:rPr lang="en-US" sz="2000" dirty="0" smtClean="0"/>
              <a:t>Utilize current or projected TLEs to project contact windows</a:t>
            </a:r>
          </a:p>
          <a:p>
            <a:r>
              <a:rPr lang="en-US" sz="2400" dirty="0" smtClean="0"/>
              <a:t>Vagrant</a:t>
            </a:r>
          </a:p>
          <a:p>
            <a:pPr lvl="1"/>
            <a:r>
              <a:rPr lang="en-US" sz="2000" dirty="0" smtClean="0"/>
              <a:t>Virtual machine is created on-the-fly by the user</a:t>
            </a:r>
          </a:p>
          <a:p>
            <a:pPr lvl="1"/>
            <a:r>
              <a:rPr lang="en-US" sz="2000" dirty="0" smtClean="0"/>
              <a:t>Provides full development environment with all capabilities</a:t>
            </a:r>
          </a:p>
          <a:p>
            <a:pPr lvl="1"/>
            <a:r>
              <a:rPr lang="en-US" sz="2000" dirty="0" smtClean="0"/>
              <a:t>Additional scripts to build and run FSW with simulators provided</a:t>
            </a:r>
          </a:p>
          <a:p>
            <a:r>
              <a:rPr lang="en-US" sz="2400" dirty="0"/>
              <a:t>42</a:t>
            </a:r>
          </a:p>
          <a:p>
            <a:pPr lvl="1"/>
            <a:r>
              <a:rPr lang="en-US" sz="2000" dirty="0"/>
              <a:t>Open source, NASA GSFC developed, visualization and simulation tool for spacecraft </a:t>
            </a:r>
            <a:r>
              <a:rPr lang="en-US" sz="2000" dirty="0" smtClean="0"/>
              <a:t>attitude </a:t>
            </a:r>
            <a:r>
              <a:rPr lang="en-US" sz="2000" dirty="0"/>
              <a:t>and orbital dynamics</a:t>
            </a:r>
          </a:p>
          <a:p>
            <a:pPr lvl="1"/>
            <a:r>
              <a:rPr lang="en-US" sz="2000" dirty="0"/>
              <a:t>Serves as an environmental data provider</a:t>
            </a:r>
          </a:p>
          <a:p>
            <a:pPr lvl="2"/>
            <a:r>
              <a:rPr lang="en-US" sz="1600" dirty="0"/>
              <a:t>For example provides magnetic field data based on current location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ACACC1E-3853-4F18-9127-6D085C5137E9}" type="datetime1">
              <a:rPr lang="en-US" smtClean="0"/>
              <a:pPr>
                <a:defRPr/>
              </a:pPr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STF-1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9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grubb\Pictures\FSW 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720"/>
            <a:ext cx="9144000" cy="6808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8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Agenda&amp;quot;&quot;/&gt;&lt;property id=&quot;20307&quot; value=&quot;491&quot;/&gt;&lt;/object&gt;&lt;object type=&quot;3&quot; unique_id=&quot;10011&quot;&gt;&lt;property id=&quot;20148&quot; value=&quot;5&quot;/&gt;&lt;property id=&quot;20300&quot; value=&quot;Slide 7 - &amp;quot;Current Use&amp;quot;&quot;/&gt;&lt;property id=&quot;20307&quot; value=&quot;603&quot;/&gt;&lt;/object&gt;&lt;object type=&quot;3&quot; unique_id=&quot;10020&quot;&gt;&lt;property id=&quot;20148&quot; value=&quot;5&quot;/&gt;&lt;property id=&quot;20300&quot; value=&quot;Slide 11 - &amp;quot;Conclusion&amp;quot;&quot;/&gt;&lt;property id=&quot;20307&quot; value=&quot;599&quot;/&gt;&lt;/object&gt;&lt;object type=&quot;3&quot; unique_id=&quot;10078&quot;&gt;&lt;property id=&quot;20148&quot; value=&quot;5&quot;/&gt;&lt;property id=&quot;20300&quot; value=&quot;Slide 3 - &amp;quot;ITCSB Description&amp;quot;&quot;/&gt;&lt;property id=&quot;20307&quot; value=&quot;626&quot;/&gt;&lt;/object&gt;&lt;object type=&quot;3&quot; unique_id=&quot;10079&quot;&gt;&lt;property id=&quot;20148&quot; value=&quot;5&quot;/&gt;&lt;property id=&quot;20300&quot; value=&quot;Slide 4 - &amp;quot;ITCSB Features&amp;quot;&quot;/&gt;&lt;property id=&quot;20307&quot; value=&quot;622&quot;/&gt;&lt;/object&gt;&lt;object type=&quot;3&quot; unique_id=&quot;10080&quot;&gt;&lt;property id=&quot;20148&quot; value=&quot;5&quot;/&gt;&lt;property id=&quot;20300&quot; value=&quot;Slide 5 - &amp;quot;ITCSB Interception&amp;quot;&quot;/&gt;&lt;property id=&quot;20307&quot; value=&quot;627&quot;/&gt;&lt;/object&gt;&lt;object type=&quot;3&quot; unique_id=&quot;10081&quot;&gt;&lt;property id=&quot;20148&quot; value=&quot;5&quot;/&gt;&lt;property id=&quot;20300&quot; value=&quot;Slide 6 - &amp;quot;ITCSB Interception&amp;quot;&quot;/&gt;&lt;property id=&quot;20307&quot; value=&quot;624&quot;/&gt;&lt;/object&gt;&lt;object type=&quot;3&quot; unique_id=&quot;10183&quot;&gt;&lt;property id=&quot;20148&quot; value=&quot;5&quot;/&gt;&lt;property id=&quot;20300&quot; value=&quot;Slide 8&quot;/&gt;&lt;property id=&quot;20307&quot; value=&quot;628&quot;/&gt;&lt;/object&gt;&lt;object type=&quot;3&quot; unique_id=&quot;10184&quot;&gt;&lt;property id=&quot;20148&quot; value=&quot;5&quot;/&gt;&lt;property id=&quot;20300&quot; value=&quot;Slide 9&quot;/&gt;&lt;property id=&quot;20307&quot; value=&quot;629&quot;/&gt;&lt;/object&gt;&lt;object type=&quot;3&quot; unique_id=&quot;10185&quot;&gt;&lt;property id=&quot;20148&quot; value=&quot;5&quot;/&gt;&lt;property id=&quot;20300&quot; value=&quot;Slide 10&quot;/&gt;&lt;property id=&quot;20307&quot; value=&quot;6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16953</TotalTime>
  <Words>944</Words>
  <Application>Microsoft Office PowerPoint</Application>
  <PresentationFormat>On-screen Show (4:3)</PresentationFormat>
  <Paragraphs>225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Simulation-to-Flight 1 West Virginia’s First Spacecraft </vt:lpstr>
      <vt:lpstr>Areas of Focus</vt:lpstr>
      <vt:lpstr>Anatomy of STF-1</vt:lpstr>
      <vt:lpstr>NASA IV&amp;V Objective</vt:lpstr>
      <vt:lpstr>NASA Operation Simulator for Small Satellites</vt:lpstr>
      <vt:lpstr>NOS3 Components</vt:lpstr>
      <vt:lpstr>NOS3 Components</vt:lpstr>
      <vt:lpstr>PowerPoint Presentation</vt:lpstr>
      <vt:lpstr>NOS3 In Action</vt:lpstr>
      <vt:lpstr>MEMS IMU Swarm</vt:lpstr>
      <vt:lpstr>GNSS Receiver and Precise Orbit Determination</vt:lpstr>
      <vt:lpstr>Space Environment and Weather</vt:lpstr>
      <vt:lpstr>III-V Nitride-Based Materials</vt:lpstr>
      <vt:lpstr>Earth Science Camera</vt:lpstr>
      <vt:lpstr>Statewide Outreach Plans and Programs</vt:lpstr>
    </vt:vector>
  </TitlesOfParts>
  <Manager>Frank Huy</Manager>
  <Company>NASA IV&amp;V Facility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STF-1</dc:title>
  <dc:subject>SMAP</dc:subject>
  <dc:creator>NASA IV&amp;V ITC</dc:creator>
  <cp:lastModifiedBy>Robert M. Warner</cp:lastModifiedBy>
  <cp:revision>1760</cp:revision>
  <dcterms:created xsi:type="dcterms:W3CDTF">2006-08-16T00:00:00Z</dcterms:created>
  <dcterms:modified xsi:type="dcterms:W3CDTF">2016-07-19T13:26:14Z</dcterms:modified>
</cp:coreProperties>
</file>