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5"/>
  </p:notesMasterIdLst>
  <p:handoutMasterIdLst>
    <p:handoutMasterId r:id="rId6"/>
  </p:handoutMasterIdLst>
  <p:sldIdLst>
    <p:sldId id="260" r:id="rId3"/>
    <p:sldId id="259" r:id="rId4"/>
  </p:sldIdLst>
  <p:sldSz cx="10058400" cy="7772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448">
          <p15:clr>
            <a:srgbClr val="A4A3A4"/>
          </p15:clr>
        </p15:guide>
        <p15:guide id="2" pos="3168">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49" autoAdjust="0"/>
    <p:restoredTop sz="99876" autoAdjust="0"/>
  </p:normalViewPr>
  <p:slideViewPr>
    <p:cSldViewPr snapToGrid="0">
      <p:cViewPr>
        <p:scale>
          <a:sx n="80" d="100"/>
          <a:sy n="80" d="100"/>
        </p:scale>
        <p:origin x="-2736" y="-642"/>
      </p:cViewPr>
      <p:guideLst>
        <p:guide orient="horz" pos="2448"/>
        <p:guide pos="3168"/>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8D6FE3C-34D8-4B4B-9273-D907B0A3B964}" type="datetimeFigureOut">
              <a:rPr lang="en-US"/>
              <a:t>6/27/2016</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169A89D-734B-4FAD-B6E7-2B864E72E489}" type="slidenum">
              <a:rPr/>
              <a:t>‹#›</a:t>
            </a:fld>
            <a:endParaRPr/>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D0FF5F4-5691-49AF-9E16-FB22826F7264}" type="datetimeFigureOut">
              <a:rPr lang="en-US"/>
              <a:t>6/27/2016</a:t>
            </a:fld>
            <a:endParaRPr/>
          </a:p>
        </p:txBody>
      </p:sp>
      <p:sp>
        <p:nvSpPr>
          <p:cNvPr id="4" name="Slide Image Placeholder 3"/>
          <p:cNvSpPr>
            <a:spLocks noGrp="1" noRot="1" noChangeAspect="1"/>
          </p:cNvSpPr>
          <p:nvPr>
            <p:ph type="sldImg" idx="2"/>
          </p:nvPr>
        </p:nvSpPr>
        <p:spPr>
          <a:xfrm>
            <a:off x="1474788" y="1162050"/>
            <a:ext cx="4060825"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52A89D7-7603-4ECB-ADF6-F6CF2BE4F401}" type="slidenum">
              <a:rPr/>
              <a:t>‹#›</a:t>
            </a:fld>
            <a:endParaRPr/>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tside Page">
    <p:spTree>
      <p:nvGrpSpPr>
        <p:cNvPr id="1" name=""/>
        <p:cNvGrpSpPr/>
        <p:nvPr/>
      </p:nvGrpSpPr>
      <p:grpSpPr>
        <a:xfrm>
          <a:off x="0" y="0"/>
          <a:ext cx="0" cy="0"/>
          <a:chOff x="0" y="0"/>
          <a:chExt cx="0" cy="0"/>
        </a:xfrm>
      </p:grpSpPr>
      <p:sp>
        <p:nvSpPr>
          <p:cNvPr id="11" name="Rectangle 10"/>
          <p:cNvSpPr/>
          <p:nvPr userDrawn="1"/>
        </p:nvSpPr>
        <p:spPr>
          <a:xfrm>
            <a:off x="442027" y="3040910"/>
            <a:ext cx="2424223" cy="9966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cxnSp>
        <p:nvCxnSpPr>
          <p:cNvPr id="3" name="Straight Connector 2"/>
          <p:cNvCxnSpPr/>
          <p:nvPr userDrawn="1"/>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23" name="Text Placeholder 21"/>
          <p:cNvSpPr>
            <a:spLocks noGrp="1"/>
          </p:cNvSpPr>
          <p:nvPr>
            <p:ph type="body" sz="quarter" idx="14" hasCustomPrompt="1"/>
          </p:nvPr>
        </p:nvSpPr>
        <p:spPr>
          <a:xfrm rot="16200000">
            <a:off x="2387620" y="6007119"/>
            <a:ext cx="2471737" cy="144424"/>
          </a:xfrm>
        </p:spPr>
        <p:txBody>
          <a:bodyPr lIns="0" tIns="0" rIns="0" bIns="0" anchor="t">
            <a:noAutofit/>
          </a:bodyPr>
          <a:lstStyle>
            <a:lvl1pPr marL="0" indent="0" algn="l">
              <a:lnSpc>
                <a:spcPct val="85000"/>
              </a:lnSpc>
              <a:spcBef>
                <a:spcPts val="0"/>
              </a:spcBef>
              <a:buNone/>
              <a:defRPr sz="90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Company N</a:t>
            </a:r>
            <a:r>
              <a:rPr dirty="0" smtClean="0"/>
              <a:t>ame</a:t>
            </a:r>
            <a:endParaRPr dirty="0"/>
          </a:p>
        </p:txBody>
      </p:sp>
      <p:sp>
        <p:nvSpPr>
          <p:cNvPr id="24" name="Text Placeholder 21"/>
          <p:cNvSpPr>
            <a:spLocks noGrp="1"/>
          </p:cNvSpPr>
          <p:nvPr>
            <p:ph type="body" sz="quarter" idx="15" hasCustomPrompt="1"/>
          </p:nvPr>
        </p:nvSpPr>
        <p:spPr>
          <a:xfrm rot="16200000">
            <a:off x="2662318" y="5875952"/>
            <a:ext cx="2471738" cy="406757"/>
          </a:xfrm>
        </p:spPr>
        <p:txBody>
          <a:bodyPr lIns="0" tIns="0" rIns="0" bIns="0" anchor="t">
            <a:noAutofit/>
          </a:bodyPr>
          <a:lstStyle>
            <a:lvl1pPr marL="0" indent="0" algn="l">
              <a:lnSpc>
                <a:spcPct val="120000"/>
              </a:lnSpc>
              <a:spcBef>
                <a:spcPts val="0"/>
              </a:spcBef>
              <a:buNone/>
              <a:defRPr sz="9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B</a:t>
            </a:r>
            <a:r>
              <a:rPr dirty="0" smtClean="0"/>
              <a:t>usiness </a:t>
            </a:r>
            <a:r>
              <a:rPr lang="en-US" dirty="0" smtClean="0"/>
              <a:t>A</a:t>
            </a:r>
            <a:r>
              <a:rPr dirty="0" smtClean="0"/>
              <a:t>ddress</a:t>
            </a:r>
            <a:endParaRPr dirty="0"/>
          </a:p>
        </p:txBody>
      </p:sp>
      <p:sp>
        <p:nvSpPr>
          <p:cNvPr id="28" name="Text Placeholder 21"/>
          <p:cNvSpPr>
            <a:spLocks noGrp="1"/>
          </p:cNvSpPr>
          <p:nvPr>
            <p:ph type="body" sz="quarter" idx="19" hasCustomPrompt="1"/>
          </p:nvPr>
        </p:nvSpPr>
        <p:spPr>
          <a:xfrm>
            <a:off x="442027" y="5422604"/>
            <a:ext cx="2424223" cy="1892596"/>
          </a:xfrm>
        </p:spPr>
        <p:txBody>
          <a:bodyPr lIns="0" tIns="0" rIns="0" bIns="0" anchor="t">
            <a:noAutofit/>
          </a:bodyPr>
          <a:lstStyle>
            <a:lvl1pPr marL="0" indent="0" algn="l">
              <a:lnSpc>
                <a:spcPct val="120000"/>
              </a:lnSpc>
              <a:spcBef>
                <a:spcPts val="900"/>
              </a:spcBef>
              <a:buNone/>
              <a:defRPr sz="10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31" name="Text Placeholder 21"/>
          <p:cNvSpPr>
            <a:spLocks noGrp="1"/>
          </p:cNvSpPr>
          <p:nvPr>
            <p:ph type="body" sz="quarter" idx="20" hasCustomPrompt="1"/>
          </p:nvPr>
        </p:nvSpPr>
        <p:spPr>
          <a:xfrm>
            <a:off x="442026" y="4146698"/>
            <a:ext cx="2424224" cy="1006274"/>
          </a:xfrm>
        </p:spPr>
        <p:txBody>
          <a:bodyPr lIns="0" tIns="0" rIns="0" bIns="0" anchor="b">
            <a:noAutofit/>
          </a:bodyPr>
          <a:lstStyle>
            <a:lvl1pPr marL="0" indent="0" algn="l">
              <a:lnSpc>
                <a:spcPct val="120000"/>
              </a:lnSpc>
              <a:spcBef>
                <a:spcPts val="0"/>
              </a:spcBef>
              <a:buNone/>
              <a:defRPr sz="1600" b="1">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Heading text</a:t>
            </a:r>
            <a:endParaRPr dirty="0"/>
          </a:p>
        </p:txBody>
      </p:sp>
      <p:sp>
        <p:nvSpPr>
          <p:cNvPr id="33" name="Text Placeholder 21"/>
          <p:cNvSpPr>
            <a:spLocks noGrp="1"/>
          </p:cNvSpPr>
          <p:nvPr>
            <p:ph type="body" sz="quarter" idx="21" hasCustomPrompt="1"/>
          </p:nvPr>
        </p:nvSpPr>
        <p:spPr>
          <a:xfrm>
            <a:off x="7155180" y="1446028"/>
            <a:ext cx="2423160" cy="2308328"/>
          </a:xfrm>
        </p:spPr>
        <p:txBody>
          <a:bodyPr lIns="0" tIns="0" rIns="0" bIns="0" anchor="b">
            <a:noAutofit/>
          </a:bodyPr>
          <a:lstStyle>
            <a:lvl1pPr marL="0" indent="0" algn="l">
              <a:lnSpc>
                <a:spcPct val="90000"/>
              </a:lnSpc>
              <a:spcBef>
                <a:spcPts val="0"/>
              </a:spcBef>
              <a:buNone/>
              <a:defRPr sz="3800" b="1" baseline="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Heading text</a:t>
            </a:r>
            <a:endParaRPr dirty="0"/>
          </a:p>
        </p:txBody>
      </p:sp>
      <p:sp>
        <p:nvSpPr>
          <p:cNvPr id="34" name="Text Placeholder 21"/>
          <p:cNvSpPr>
            <a:spLocks noGrp="1"/>
          </p:cNvSpPr>
          <p:nvPr>
            <p:ph type="body" sz="quarter" idx="22" hasCustomPrompt="1"/>
          </p:nvPr>
        </p:nvSpPr>
        <p:spPr>
          <a:xfrm>
            <a:off x="7155180" y="3997842"/>
            <a:ext cx="2423160" cy="616688"/>
          </a:xfrm>
        </p:spPr>
        <p:txBody>
          <a:bodyPr lIns="0" tIns="0" rIns="0" bIns="0" anchor="t">
            <a:noAutofit/>
          </a:bodyPr>
          <a:lstStyle>
            <a:lvl1pPr marL="0" indent="0" algn="l">
              <a:lnSpc>
                <a:spcPct val="100000"/>
              </a:lnSpc>
              <a:spcBef>
                <a:spcPts val="0"/>
              </a:spcBef>
              <a:buNone/>
              <a:defRPr sz="18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Click to add text</a:t>
            </a:r>
            <a:endParaRPr dirty="0"/>
          </a:p>
        </p:txBody>
      </p:sp>
      <p:sp>
        <p:nvSpPr>
          <p:cNvPr id="20" name="Text Placeholder 21"/>
          <p:cNvSpPr>
            <a:spLocks noGrp="1"/>
          </p:cNvSpPr>
          <p:nvPr>
            <p:ph type="body" sz="quarter" idx="23" hasCustomPrompt="1"/>
          </p:nvPr>
        </p:nvSpPr>
        <p:spPr>
          <a:xfrm rot="16200000">
            <a:off x="3169992" y="4149988"/>
            <a:ext cx="2381694" cy="163537"/>
          </a:xfrm>
        </p:spPr>
        <p:txBody>
          <a:bodyPr lIns="0" tIns="0" rIns="0" bIns="0" anchor="t">
            <a:noAutofit/>
          </a:bodyPr>
          <a:lstStyle>
            <a:lvl1pPr marL="0" indent="0" algn="l">
              <a:lnSpc>
                <a:spcPct val="100000"/>
              </a:lnSpc>
              <a:spcBef>
                <a:spcPts val="0"/>
              </a:spcBef>
              <a:buNone/>
              <a:defRPr sz="10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Recipient Name</a:t>
            </a:r>
            <a:endParaRPr dirty="0"/>
          </a:p>
        </p:txBody>
      </p:sp>
      <p:sp>
        <p:nvSpPr>
          <p:cNvPr id="18" name="Rectangle 17"/>
          <p:cNvSpPr/>
          <p:nvPr userDrawn="1"/>
        </p:nvSpPr>
        <p:spPr>
          <a:xfrm>
            <a:off x="442027" y="465745"/>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22" name="Rectangle 21"/>
          <p:cNvSpPr/>
          <p:nvPr userDrawn="1"/>
        </p:nvSpPr>
        <p:spPr>
          <a:xfrm>
            <a:off x="7154649" y="3867502"/>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26" name="Text Placeholder 21"/>
          <p:cNvSpPr>
            <a:spLocks noGrp="1"/>
          </p:cNvSpPr>
          <p:nvPr>
            <p:ph type="body" sz="quarter" idx="24" hasCustomPrompt="1"/>
          </p:nvPr>
        </p:nvSpPr>
        <p:spPr>
          <a:xfrm rot="16200000">
            <a:off x="3480891" y="4010206"/>
            <a:ext cx="2381694" cy="443099"/>
          </a:xfrm>
        </p:spPr>
        <p:txBody>
          <a:bodyPr lIns="0" tIns="0" rIns="0" bIns="0" anchor="t">
            <a:noAutofit/>
          </a:bodyPr>
          <a:lstStyle>
            <a:lvl1pPr marL="0" indent="0" algn="l">
              <a:lnSpc>
                <a:spcPct val="120000"/>
              </a:lnSpc>
              <a:spcBef>
                <a:spcPts val="0"/>
              </a:spcBef>
              <a:buNone/>
              <a:defRPr sz="10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Address</a:t>
            </a:r>
            <a:br>
              <a:rPr lang="en-US" dirty="0" smtClean="0"/>
            </a:br>
            <a:r>
              <a:rPr lang="en-US" dirty="0" smtClean="0"/>
              <a:t>City, ST  ZIP Code</a:t>
            </a:r>
            <a:endParaRPr dirty="0"/>
          </a:p>
        </p:txBody>
      </p:sp>
      <p:sp>
        <p:nvSpPr>
          <p:cNvPr id="29" name="Text Placeholder 21"/>
          <p:cNvSpPr>
            <a:spLocks noGrp="1"/>
          </p:cNvSpPr>
          <p:nvPr>
            <p:ph type="body" sz="quarter" idx="25" hasCustomPrompt="1"/>
          </p:nvPr>
        </p:nvSpPr>
        <p:spPr>
          <a:xfrm rot="16200000">
            <a:off x="5348943" y="4362492"/>
            <a:ext cx="1785749" cy="334471"/>
          </a:xfrm>
        </p:spPr>
        <p:txBody>
          <a:bodyPr lIns="0" tIns="0" rIns="0" bIns="0" anchor="t">
            <a:noAutofit/>
          </a:bodyPr>
          <a:lstStyle>
            <a:lvl1pPr marL="0" indent="0" algn="l">
              <a:lnSpc>
                <a:spcPct val="120000"/>
              </a:lnSpc>
              <a:spcBef>
                <a:spcPts val="0"/>
              </a:spcBef>
              <a:buNone/>
              <a:defRPr sz="9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[Website]</a:t>
            </a:r>
            <a:br>
              <a:rPr lang="en-US" dirty="0" smtClean="0"/>
            </a:br>
            <a:r>
              <a:rPr lang="en-US" dirty="0" smtClean="0"/>
              <a:t>[Email]</a:t>
            </a:r>
            <a:endParaRPr dirty="0"/>
          </a:p>
        </p:txBody>
      </p:sp>
      <p:sp>
        <p:nvSpPr>
          <p:cNvPr id="30" name="Text Placeholder 21"/>
          <p:cNvSpPr>
            <a:spLocks noGrp="1"/>
          </p:cNvSpPr>
          <p:nvPr>
            <p:ph type="body" sz="quarter" idx="26" hasCustomPrompt="1"/>
          </p:nvPr>
        </p:nvSpPr>
        <p:spPr>
          <a:xfrm rot="16200000">
            <a:off x="5348943" y="6255090"/>
            <a:ext cx="1785749" cy="334471"/>
          </a:xfrm>
        </p:spPr>
        <p:txBody>
          <a:bodyPr lIns="0" tIns="0" rIns="0" bIns="0" anchor="t">
            <a:noAutofit/>
          </a:bodyPr>
          <a:lstStyle>
            <a:lvl1pPr marL="0" indent="0" algn="l">
              <a:lnSpc>
                <a:spcPct val="120000"/>
              </a:lnSpc>
              <a:spcBef>
                <a:spcPts val="0"/>
              </a:spcBef>
              <a:buNone/>
              <a:defRPr sz="9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Tel [Telephone]</a:t>
            </a:r>
            <a:br>
              <a:rPr lang="en-US" dirty="0" smtClean="0"/>
            </a:br>
            <a:r>
              <a:rPr lang="en-US" dirty="0" smtClean="0"/>
              <a:t>Fax [Fax]</a:t>
            </a:r>
            <a:endParaRPr dirty="0"/>
          </a:p>
        </p:txBody>
      </p:sp>
      <p:sp>
        <p:nvSpPr>
          <p:cNvPr id="5" name="Picture Placeholder 4"/>
          <p:cNvSpPr>
            <a:spLocks noGrp="1"/>
          </p:cNvSpPr>
          <p:nvPr>
            <p:ph type="pic" sz="quarter" idx="27"/>
          </p:nvPr>
        </p:nvSpPr>
        <p:spPr>
          <a:xfrm>
            <a:off x="442082" y="839788"/>
            <a:ext cx="2424113" cy="2084387"/>
          </a:xfrm>
          <a:solidFill>
            <a:schemeClr val="bg1">
              <a:lumMod val="85000"/>
            </a:schemeClr>
          </a:solidFill>
        </p:spPr>
        <p:txBody>
          <a:bodyPr tIns="182880">
            <a:normAutofit/>
          </a:bodyPr>
          <a:lstStyle>
            <a:lvl1pPr marL="0" indent="0" algn="ctr">
              <a:buNone/>
              <a:defRPr sz="1400"/>
            </a:lvl1pPr>
          </a:lstStyle>
          <a:p>
            <a:r>
              <a:rPr lang="en-US" smtClean="0"/>
              <a:t>Click icon to add picture</a:t>
            </a:r>
            <a:endParaRPr lang="en-US"/>
          </a:p>
        </p:txBody>
      </p:sp>
      <p:sp>
        <p:nvSpPr>
          <p:cNvPr id="13" name="Text Placeholder 12"/>
          <p:cNvSpPr>
            <a:spLocks noGrp="1"/>
          </p:cNvSpPr>
          <p:nvPr>
            <p:ph type="body" sz="quarter" idx="28" hasCustomPrompt="1"/>
          </p:nvPr>
        </p:nvSpPr>
        <p:spPr>
          <a:xfrm>
            <a:off x="7155180" y="4658107"/>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40" name="Text Placeholder 12"/>
          <p:cNvSpPr>
            <a:spLocks noGrp="1"/>
          </p:cNvSpPr>
          <p:nvPr>
            <p:ph type="body" sz="quarter" idx="29" hasCustomPrompt="1"/>
          </p:nvPr>
        </p:nvSpPr>
        <p:spPr>
          <a:xfrm>
            <a:off x="442558" y="5260735"/>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Tree>
    <p:extLst>
      <p:ext uri="{BB962C8B-B14F-4D97-AF65-F5344CB8AC3E}">
        <p14:creationId xmlns:p14="http://schemas.microsoft.com/office/powerpoint/2010/main" val="58631927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88" userDrawn="1">
          <p15:clr>
            <a:srgbClr val="FBAE40"/>
          </p15:clr>
        </p15:guide>
        <p15:guide id="2" orient="horz" pos="4608" userDrawn="1">
          <p15:clr>
            <a:srgbClr val="FBAE40"/>
          </p15:clr>
        </p15:guide>
        <p15:guide id="3" pos="272" userDrawn="1">
          <p15:clr>
            <a:srgbClr val="FBAE40"/>
          </p15:clr>
        </p15:guide>
        <p15:guide id="4" pos="1800" userDrawn="1">
          <p15:clr>
            <a:srgbClr val="FBAE40"/>
          </p15:clr>
        </p15:guide>
        <p15:guide id="6" pos="6035" userDrawn="1">
          <p15:clr>
            <a:srgbClr val="FBAE40"/>
          </p15:clr>
        </p15:guide>
        <p15:guide id="7" pos="450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Page">
    <p:spTree>
      <p:nvGrpSpPr>
        <p:cNvPr id="1" name=""/>
        <p:cNvGrpSpPr/>
        <p:nvPr/>
      </p:nvGrpSpPr>
      <p:grpSpPr>
        <a:xfrm>
          <a:off x="0" y="0"/>
          <a:ext cx="0" cy="0"/>
          <a:chOff x="0" y="0"/>
          <a:chExt cx="0" cy="0"/>
        </a:xfrm>
      </p:grpSpPr>
      <p:cxnSp>
        <p:nvCxnSpPr>
          <p:cNvPr id="8" name="Straight Connector 7"/>
          <p:cNvCxnSpPr/>
          <p:nvPr userDrawn="1"/>
        </p:nvCxnSpPr>
        <p:spPr>
          <a:xfrm>
            <a:off x="676656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
          <p:cNvCxnSpPr/>
          <p:nvPr userDrawn="1"/>
        </p:nvCxnSpPr>
        <p:spPr>
          <a:xfrm>
            <a:off x="338328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31" name="Text Placeholder 21"/>
          <p:cNvSpPr>
            <a:spLocks noGrp="1"/>
          </p:cNvSpPr>
          <p:nvPr>
            <p:ph type="body" sz="quarter" idx="20" hasCustomPrompt="1"/>
          </p:nvPr>
        </p:nvSpPr>
        <p:spPr>
          <a:xfrm>
            <a:off x="434340" y="569862"/>
            <a:ext cx="2423160" cy="1373367"/>
          </a:xfrm>
        </p:spPr>
        <p:txBody>
          <a:bodyPr lIns="0" tIns="0" rIns="0" bIns="0" anchor="b">
            <a:noAutofit/>
          </a:bodyPr>
          <a:lstStyle>
            <a:lvl1pPr marL="0" indent="0" algn="l">
              <a:lnSpc>
                <a:spcPct val="120000"/>
              </a:lnSpc>
              <a:spcBef>
                <a:spcPts val="0"/>
              </a:spcBef>
              <a:buNone/>
              <a:defRPr sz="1600" b="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43" name="Text Placeholder 21"/>
          <p:cNvSpPr>
            <a:spLocks noGrp="1"/>
          </p:cNvSpPr>
          <p:nvPr>
            <p:ph type="body" sz="quarter" idx="31" hasCustomPrompt="1"/>
          </p:nvPr>
        </p:nvSpPr>
        <p:spPr>
          <a:xfrm>
            <a:off x="434340" y="2158410"/>
            <a:ext cx="2423160" cy="1456660"/>
          </a:xfrm>
        </p:spPr>
        <p:txBody>
          <a:bodyPr lIns="0" tIns="0" rIns="0" bIns="0" anchor="t">
            <a:noAutofit/>
          </a:bodyPr>
          <a:lstStyle>
            <a:lvl1pPr marL="112713" indent="-112713" algn="l">
              <a:lnSpc>
                <a:spcPct val="120000"/>
              </a:lnSpc>
              <a:spcBef>
                <a:spcPts val="9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26" name="Text Placeholder 21"/>
          <p:cNvSpPr>
            <a:spLocks noGrp="1"/>
          </p:cNvSpPr>
          <p:nvPr>
            <p:ph type="body" sz="quarter" idx="36" hasCustomPrompt="1"/>
          </p:nvPr>
        </p:nvSpPr>
        <p:spPr>
          <a:xfrm>
            <a:off x="434340" y="3711724"/>
            <a:ext cx="2423160" cy="237054"/>
          </a:xfrm>
        </p:spPr>
        <p:txBody>
          <a:bodyPr lIns="0" tIns="0" rIns="0" bIns="0" anchor="b">
            <a:noAutofit/>
          </a:bodyPr>
          <a:lstStyle>
            <a:lvl1pPr marL="0" indent="0" algn="l">
              <a:lnSpc>
                <a:spcPct val="114000"/>
              </a:lnSpc>
              <a:spcBef>
                <a:spcPts val="800"/>
              </a:spcBef>
              <a:buNone/>
              <a:defRPr sz="11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27" name="Text Placeholder 21"/>
          <p:cNvSpPr>
            <a:spLocks noGrp="1"/>
          </p:cNvSpPr>
          <p:nvPr>
            <p:ph type="body" sz="quarter" idx="37" hasCustomPrompt="1"/>
          </p:nvPr>
        </p:nvSpPr>
        <p:spPr>
          <a:xfrm>
            <a:off x="434340" y="4034799"/>
            <a:ext cx="2423160" cy="515935"/>
          </a:xfrm>
        </p:spPr>
        <p:txBody>
          <a:bodyPr lIns="0" tIns="0" rIns="0" bIns="0" anchor="t">
            <a:noAutofit/>
          </a:bodyPr>
          <a:lstStyle>
            <a:lvl1pPr marL="112713" indent="-112713" algn="l">
              <a:lnSpc>
                <a:spcPct val="100000"/>
              </a:lnSpc>
              <a:spcBef>
                <a:spcPts val="6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cxnSp>
        <p:nvCxnSpPr>
          <p:cNvPr id="35" name="Straight Connector 34" hidden="1"/>
          <p:cNvCxnSpPr/>
          <p:nvPr userDrawn="1"/>
        </p:nvCxnSpPr>
        <p:spPr>
          <a:xfrm>
            <a:off x="3748088" y="919011"/>
            <a:ext cx="2652712"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43" hasCustomPrompt="1"/>
          </p:nvPr>
        </p:nvSpPr>
        <p:spPr>
          <a:xfrm>
            <a:off x="3771900" y="4784651"/>
            <a:ext cx="2423160" cy="2530549"/>
          </a:xfrm>
        </p:spPr>
        <p:txBody>
          <a:bodyPr lIns="0" tIns="0" rIns="0" bIns="0" anchor="t">
            <a:noAutofit/>
          </a:bodyPr>
          <a:lstStyle>
            <a:lvl1pPr marL="112713" indent="-112713" algn="l">
              <a:lnSpc>
                <a:spcPct val="120000"/>
              </a:lnSpc>
              <a:spcBef>
                <a:spcPts val="9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38" name="Rectangle 37"/>
          <p:cNvSpPr/>
          <p:nvPr userDrawn="1"/>
        </p:nvSpPr>
        <p:spPr>
          <a:xfrm>
            <a:off x="433809" y="465745"/>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40" name="Text Placeholder 21"/>
          <p:cNvSpPr>
            <a:spLocks noGrp="1"/>
          </p:cNvSpPr>
          <p:nvPr>
            <p:ph type="body" sz="quarter" idx="49" hasCustomPrompt="1"/>
          </p:nvPr>
        </p:nvSpPr>
        <p:spPr>
          <a:xfrm>
            <a:off x="3771900" y="3795822"/>
            <a:ext cx="2423160" cy="754911"/>
          </a:xfrm>
        </p:spPr>
        <p:txBody>
          <a:bodyPr lIns="0" tIns="0" rIns="0" bIns="0" anchor="b">
            <a:noAutofit/>
          </a:bodyPr>
          <a:lstStyle>
            <a:lvl1pPr marL="0" indent="0" algn="l">
              <a:lnSpc>
                <a:spcPct val="120000"/>
              </a:lnSpc>
              <a:spcBef>
                <a:spcPts val="0"/>
              </a:spcBef>
              <a:buNone/>
              <a:defRPr sz="1600" b="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44" name="Picture Placeholder 4"/>
          <p:cNvSpPr>
            <a:spLocks noGrp="1"/>
          </p:cNvSpPr>
          <p:nvPr>
            <p:ph type="pic" sz="quarter" idx="27"/>
          </p:nvPr>
        </p:nvSpPr>
        <p:spPr>
          <a:xfrm>
            <a:off x="5050465" y="850606"/>
            <a:ext cx="1144595" cy="2834640"/>
          </a:xfrm>
          <a:solidFill>
            <a:schemeClr val="bg1">
              <a:lumMod val="85000"/>
            </a:schemeClr>
          </a:solidFill>
        </p:spPr>
        <p:txBody>
          <a:bodyPr tIns="182880">
            <a:normAutofit/>
          </a:bodyPr>
          <a:lstStyle>
            <a:lvl1pPr marL="0" indent="0" algn="ctr">
              <a:buNone/>
              <a:defRPr sz="1400"/>
            </a:lvl1pPr>
          </a:lstStyle>
          <a:p>
            <a:r>
              <a:rPr lang="en-US" smtClean="0"/>
              <a:t>Click icon to add picture</a:t>
            </a:r>
            <a:endParaRPr lang="en-US"/>
          </a:p>
        </p:txBody>
      </p:sp>
      <p:sp>
        <p:nvSpPr>
          <p:cNvPr id="46" name="Picture Placeholder 4"/>
          <p:cNvSpPr>
            <a:spLocks noGrp="1"/>
          </p:cNvSpPr>
          <p:nvPr>
            <p:ph type="pic" sz="quarter" idx="50"/>
          </p:nvPr>
        </p:nvSpPr>
        <p:spPr>
          <a:xfrm>
            <a:off x="434340" y="4688343"/>
            <a:ext cx="2423160" cy="1600200"/>
          </a:xfrm>
          <a:solidFill>
            <a:schemeClr val="bg1">
              <a:lumMod val="85000"/>
            </a:schemeClr>
          </a:solidFill>
        </p:spPr>
        <p:txBody>
          <a:bodyPr tIns="182880">
            <a:normAutofit/>
          </a:bodyPr>
          <a:lstStyle>
            <a:lvl1pPr marL="0" indent="0" algn="ctr">
              <a:buNone/>
              <a:defRPr sz="1400"/>
            </a:lvl1pPr>
          </a:lstStyle>
          <a:p>
            <a:r>
              <a:rPr lang="en-US" smtClean="0"/>
              <a:t>Click icon to add picture</a:t>
            </a:r>
            <a:endParaRPr lang="en-US"/>
          </a:p>
        </p:txBody>
      </p:sp>
      <p:sp>
        <p:nvSpPr>
          <p:cNvPr id="48" name="Rectangle 47"/>
          <p:cNvSpPr/>
          <p:nvPr userDrawn="1"/>
        </p:nvSpPr>
        <p:spPr>
          <a:xfrm>
            <a:off x="3771900" y="850606"/>
            <a:ext cx="1188299" cy="2834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49" name="Rectangle 48"/>
          <p:cNvSpPr/>
          <p:nvPr userDrawn="1"/>
        </p:nvSpPr>
        <p:spPr>
          <a:xfrm>
            <a:off x="3771369" y="465745"/>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50" name="Rectangle 49"/>
          <p:cNvSpPr/>
          <p:nvPr userDrawn="1"/>
        </p:nvSpPr>
        <p:spPr>
          <a:xfrm>
            <a:off x="7154649" y="465745"/>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51" name="Text Placeholder 12"/>
          <p:cNvSpPr>
            <a:spLocks noGrp="1"/>
          </p:cNvSpPr>
          <p:nvPr>
            <p:ph type="body" sz="quarter" idx="29" hasCustomPrompt="1"/>
          </p:nvPr>
        </p:nvSpPr>
        <p:spPr>
          <a:xfrm>
            <a:off x="434340" y="2010962"/>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55" name="Text Placeholder 12"/>
          <p:cNvSpPr>
            <a:spLocks noGrp="1"/>
          </p:cNvSpPr>
          <p:nvPr>
            <p:ph type="body" sz="quarter" idx="51" hasCustomPrompt="1"/>
          </p:nvPr>
        </p:nvSpPr>
        <p:spPr>
          <a:xfrm>
            <a:off x="3771900" y="4624733"/>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62" name="Text Placeholder 21"/>
          <p:cNvSpPr>
            <a:spLocks noGrp="1"/>
          </p:cNvSpPr>
          <p:nvPr>
            <p:ph type="body" sz="quarter" idx="52" hasCustomPrompt="1"/>
          </p:nvPr>
        </p:nvSpPr>
        <p:spPr>
          <a:xfrm>
            <a:off x="7155180" y="569862"/>
            <a:ext cx="2423160" cy="812371"/>
          </a:xfrm>
        </p:spPr>
        <p:txBody>
          <a:bodyPr lIns="0" tIns="0" rIns="0" bIns="0" anchor="b">
            <a:noAutofit/>
          </a:bodyPr>
          <a:lstStyle>
            <a:lvl1pPr marL="0" indent="0" algn="l">
              <a:lnSpc>
                <a:spcPct val="120000"/>
              </a:lnSpc>
              <a:spcBef>
                <a:spcPts val="0"/>
              </a:spcBef>
              <a:buNone/>
              <a:defRPr sz="1600" b="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Tree>
    <p:extLst>
      <p:ext uri="{BB962C8B-B14F-4D97-AF65-F5344CB8AC3E}">
        <p14:creationId xmlns:p14="http://schemas.microsoft.com/office/powerpoint/2010/main" val="118450875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231" userDrawn="1">
          <p15:clr>
            <a:srgbClr val="FBAE40"/>
          </p15:clr>
        </p15:guide>
        <p15:guide id="2" pos="1902" userDrawn="1">
          <p15:clr>
            <a:srgbClr val="FBAE40"/>
          </p15:clr>
        </p15:guide>
        <p15:guide id="3" pos="2361" userDrawn="1">
          <p15:clr>
            <a:srgbClr val="FBAE40"/>
          </p15:clr>
        </p15:guide>
        <p15:guide id="4" pos="4032" userDrawn="1">
          <p15:clr>
            <a:srgbClr val="FBAE40"/>
          </p15:clr>
        </p15:guide>
        <p15:guide id="5" pos="4494" userDrawn="1">
          <p15:clr>
            <a:srgbClr val="FBAE40"/>
          </p15:clr>
        </p15:guide>
        <p15:guide id="6" pos="6105" userDrawn="1">
          <p15:clr>
            <a:srgbClr val="FBAE40"/>
          </p15:clr>
        </p15:guide>
        <p15:guide id="7" orient="horz" pos="288" userDrawn="1">
          <p15:clr>
            <a:srgbClr val="FBAE40"/>
          </p15:clr>
        </p15:guide>
        <p15:guide id="8" orient="horz" pos="460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FC7BAE6A-DCF3-43E4-B2A0-33D0CF1225FC}" type="datetimeFigureOut">
              <a:rPr lang="en-US"/>
              <a:t>6/27/2016</a:t>
            </a:fld>
            <a:endParaRPr/>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9F6761A3-4CAC-4C5F-AC82-8DB08D526BC2}" type="slidenum">
              <a:rPr/>
              <a:t>‹#›</a:t>
            </a:fld>
            <a:endParaRPr/>
          </a:p>
        </p:txBody>
      </p:sp>
      <p:sp>
        <p:nvSpPr>
          <p:cNvPr id="7" name="Rectangle 6"/>
          <p:cNvSpPr/>
          <p:nvPr userDrawn="1"/>
        </p:nvSpPr>
        <p:spPr>
          <a:xfrm>
            <a:off x="10287000" y="0"/>
            <a:ext cx="1828800" cy="77678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1200"/>
              </a:spcBef>
            </a:pPr>
            <a:r>
              <a:rPr sz="1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300"/>
              </a:spcBef>
            </a:pPr>
            <a:r>
              <a:rPr sz="1000" baseline="0" dirty="0">
                <a:solidFill>
                  <a:prstClr val="white">
                    <a:lumMod val="50000"/>
                  </a:prstClr>
                </a:solidFill>
                <a:latin typeface="Calibri Light" panose="020F0302020204030204" pitchFamily="34" charset="0"/>
                <a:cs typeface="Calibri" panose="020F0502020204030204" pitchFamily="34" charset="0"/>
              </a:rPr>
              <a:t>Your printer might not print the same way our printers do, so make sure to try a couple of test prints. If things aren’t aligning quite right, experiment with the Scale to Fit Paper setting. It’s located in the Print dialog – just click Full Page Slides to get to it.</a:t>
            </a:r>
          </a:p>
          <a:p>
            <a:pPr lvl="0">
              <a:spcBef>
                <a:spcPts val="600"/>
              </a:spcBef>
            </a:pPr>
            <a:r>
              <a:rPr sz="1000" dirty="0">
                <a:solidFill>
                  <a:prstClr val="white">
                    <a:lumMod val="50000"/>
                  </a:prstClr>
                </a:solidFill>
                <a:latin typeface="Calibri Light" panose="020F0302020204030204" pitchFamily="34" charset="0"/>
                <a:cs typeface="Calibri" panose="020F0502020204030204" pitchFamily="34" charset="0"/>
              </a:rPr>
              <a:t>And did you notice we made fold marks for you? They are really light, but if you don’t like them showing on your brochure, click View, Slide Master, and delete them before you print.</a:t>
            </a:r>
          </a:p>
          <a:p>
            <a:pPr lvl="0">
              <a:spcBef>
                <a:spcPts val="600"/>
              </a:spcBef>
            </a:pPr>
            <a:r>
              <a:rPr sz="16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600"/>
              </a:spcBef>
            </a:pPr>
            <a:r>
              <a:rPr sz="1000" dirty="0" smtClean="0">
                <a:solidFill>
                  <a:prstClr val="white">
                    <a:lumMod val="50000"/>
                  </a:prstClr>
                </a:solidFill>
                <a:latin typeface="Calibri Light" panose="020F0302020204030204" pitchFamily="34" charset="0"/>
                <a:cs typeface="Calibri" panose="020F0502020204030204" pitchFamily="34" charset="0"/>
              </a:rPr>
              <a:t>If </a:t>
            </a:r>
            <a:r>
              <a:rPr sz="1000" dirty="0">
                <a:solidFill>
                  <a:prstClr val="white">
                    <a:lumMod val="50000"/>
                  </a:prstClr>
                </a:solidFill>
                <a:latin typeface="Calibri Light" panose="020F0302020204030204" pitchFamily="34" charset="0"/>
                <a:cs typeface="Calibri" panose="020F0502020204030204" pitchFamily="34" charset="0"/>
              </a:rPr>
              <a:t>you need more placeholders for titles, subtitles or body text, just make a copy of what you need and drag it into place. PowerPoint’s Smart Guides will help you align it with everything else</a:t>
            </a:r>
            <a:r>
              <a:rPr sz="1000" dirty="0" smtClean="0">
                <a:solidFill>
                  <a:prstClr val="white">
                    <a:lumMod val="50000"/>
                  </a:prstClr>
                </a:solidFill>
                <a:latin typeface="Calibri Light" panose="020F0302020204030204" pitchFamily="34" charset="0"/>
                <a:cs typeface="Calibri" panose="020F0502020204030204" pitchFamily="34" charset="0"/>
              </a:rPr>
              <a:t>.</a:t>
            </a:r>
            <a:endParaRPr lang="en-US" sz="1000" dirty="0" smtClean="0">
              <a:solidFill>
                <a:prstClr val="white">
                  <a:lumMod val="50000"/>
                </a:prstClr>
              </a:solidFill>
              <a:latin typeface="Calibri Light" panose="020F0302020204030204" pitchFamily="34" charset="0"/>
              <a:cs typeface="Calibri" panose="020F0502020204030204" pitchFamily="34" charset="0"/>
            </a:endParaRPr>
          </a:p>
          <a:p>
            <a:pPr lvl="0">
              <a:spcBef>
                <a:spcPts val="600"/>
              </a:spcBef>
            </a:pPr>
            <a:r>
              <a:rPr lang="en-US" sz="1000" dirty="0" smtClean="0">
                <a:solidFill>
                  <a:prstClr val="white">
                    <a:lumMod val="50000"/>
                  </a:prstClr>
                </a:solidFill>
                <a:latin typeface="Calibri Light" panose="020F0302020204030204" pitchFamily="34" charset="0"/>
                <a:cs typeface="Calibri" panose="020F0502020204030204" pitchFamily="34" charset="0"/>
              </a:rPr>
              <a:t>By the way, if</a:t>
            </a:r>
            <a:r>
              <a:rPr lang="en-US" sz="1000" baseline="0" dirty="0" smtClean="0">
                <a:solidFill>
                  <a:prstClr val="white">
                    <a:lumMod val="50000"/>
                  </a:prstClr>
                </a:solidFill>
                <a:latin typeface="Calibri Light" panose="020F0302020204030204" pitchFamily="34" charset="0"/>
                <a:cs typeface="Calibri" panose="020F0502020204030204" pitchFamily="34" charset="0"/>
              </a:rPr>
              <a:t> you need to move or copy the thin black lines, you can select them by clicking the dotted outline.</a:t>
            </a:r>
            <a:endParaRPr lang="en-US" sz="1000" dirty="0" smtClean="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3687281395"/>
      </p:ext>
    </p:extLst>
  </p:cSld>
  <p:clrMap bg1="lt1" tx1="dk1" bg2="lt2" tx2="dk2" accent1="accent1" accent2="accent2" accent3="accent3" accent4="accent4" accent5="accent5" accent6="accent6" hlink="hlink" folHlink="folHlink"/>
  <p:sldLayoutIdLst>
    <p:sldLayoutId id="2147483672" r:id="rId1"/>
    <p:sldLayoutId id="2147483673" r:id="rId2"/>
  </p:sldLayoutIdLst>
  <p:timing>
    <p:tnLst>
      <p:par>
        <p:cTn id="1" dur="indefinite" restart="never" nodeType="tmRoot"/>
      </p:par>
    </p:tnLst>
  </p:timing>
  <p:txStyles>
    <p:titleStyle>
      <a:lvl1pPr algn="l" defTabSz="100584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18" Type="http://schemas.openxmlformats.org/officeDocument/2006/relationships/image" Target="../media/image11.png"/><Relationship Id="rId3" Type="http://schemas.openxmlformats.org/officeDocument/2006/relationships/hyperlink" Target="http://www.nasa.gov/audience/forstudents/current-opps-index.html" TargetMode="External"/><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hyperlink" Target="mailto:John.P.Lucas@nasa.gov" TargetMode="External"/><Relationship Id="rId2" Type="http://schemas.openxmlformats.org/officeDocument/2006/relationships/hyperlink" Target="http://www.stf1.com/" TargetMode="External"/><Relationship Id="rId16" Type="http://schemas.openxmlformats.org/officeDocument/2006/relationships/hyperlink" Target="mailto:Scott.A.Zemerick@nasa.gov" TargetMode="External"/><Relationship Id="rId20"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jpg"/><Relationship Id="rId15" Type="http://schemas.openxmlformats.org/officeDocument/2006/relationships/hyperlink" Target="mailto:Matthew.D.Grubb@nasa.gov" TargetMode="External"/><Relationship Id="rId10" Type="http://schemas.openxmlformats.org/officeDocument/2006/relationships/image" Target="../media/image7.png"/><Relationship Id="rId19" Type="http://schemas.openxmlformats.org/officeDocument/2006/relationships/image" Target="../media/image12.png"/><Relationship Id="rId4" Type="http://schemas.openxmlformats.org/officeDocument/2006/relationships/hyperlink" Target="http://www.wvspacegrant.org/" TargetMode="External"/><Relationship Id="rId9" Type="http://schemas.openxmlformats.org/officeDocument/2006/relationships/image" Target="../media/image6.png"/><Relationship Id="rId14" Type="http://schemas.openxmlformats.org/officeDocument/2006/relationships/hyperlink" Target="mailto:Justin.R.Morris@nas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13"/>
          <p:cNvSpPr>
            <a:spLocks noGrp="1"/>
          </p:cNvSpPr>
          <p:nvPr>
            <p:ph type="body" sz="quarter" idx="29"/>
          </p:nvPr>
        </p:nvSpPr>
        <p:spPr>
          <a:xfrm>
            <a:off x="372250" y="3312467"/>
            <a:ext cx="2423160" cy="36576"/>
          </a:xfrm>
        </p:spPr>
        <p:txBody>
          <a:bodyPr/>
          <a:lstStyle/>
          <a:p>
            <a:endParaRPr lang="en-US" dirty="0"/>
          </a:p>
        </p:txBody>
      </p:sp>
      <p:sp>
        <p:nvSpPr>
          <p:cNvPr id="6" name="Rectangle 5"/>
          <p:cNvSpPr/>
          <p:nvPr/>
        </p:nvSpPr>
        <p:spPr>
          <a:xfrm>
            <a:off x="249382" y="3232261"/>
            <a:ext cx="2636322" cy="2234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dfgdfgdf</a:t>
            </a:r>
            <a:endParaRPr lang="en-US" dirty="0"/>
          </a:p>
        </p:txBody>
      </p:sp>
      <p:sp>
        <p:nvSpPr>
          <p:cNvPr id="9" name="Rectangle 8"/>
          <p:cNvSpPr/>
          <p:nvPr/>
        </p:nvSpPr>
        <p:spPr>
          <a:xfrm>
            <a:off x="7107936" y="3803904"/>
            <a:ext cx="2511552" cy="158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9"/>
          </p:nvPr>
        </p:nvSpPr>
        <p:spPr>
          <a:xfrm>
            <a:off x="324208" y="4781763"/>
            <a:ext cx="2572512" cy="2434179"/>
          </a:xfrm>
          <a:ln>
            <a:solidFill>
              <a:schemeClr val="bg1"/>
            </a:solidFill>
          </a:ln>
        </p:spPr>
        <p:txBody>
          <a:bodyPr/>
          <a:lstStyle/>
          <a:p>
            <a:pPr algn="ctr">
              <a:lnSpc>
                <a:spcPct val="100000"/>
              </a:lnSpc>
            </a:pPr>
            <a:r>
              <a:rPr lang="en-US" sz="1200" b="1" u="sng" dirty="0" smtClean="0">
                <a:solidFill>
                  <a:srgbClr val="0B3D91"/>
                </a:solidFill>
                <a:latin typeface="+mj-lt"/>
              </a:rPr>
              <a:t>Additional Resources:</a:t>
            </a:r>
            <a:endParaRPr lang="en-US" sz="1200" b="1" u="sng" dirty="0">
              <a:solidFill>
                <a:srgbClr val="0B3D91"/>
              </a:solidFill>
              <a:latin typeface="+mj-lt"/>
            </a:endParaRPr>
          </a:p>
          <a:p>
            <a:pPr marL="171450" indent="-171450">
              <a:lnSpc>
                <a:spcPct val="100000"/>
              </a:lnSpc>
              <a:buClrTx/>
              <a:buFont typeface="Arial" panose="020B0604020202020204" pitchFamily="34" charset="0"/>
              <a:buChar char="•"/>
            </a:pPr>
            <a:r>
              <a:rPr lang="en-US" dirty="0" smtClean="0"/>
              <a:t>To </a:t>
            </a:r>
            <a:r>
              <a:rPr lang="en-US" dirty="0"/>
              <a:t>learn more about STF-1 and keep up with our blogs, visit our website: </a:t>
            </a:r>
            <a:r>
              <a:rPr lang="en-US" dirty="0" smtClean="0">
                <a:solidFill>
                  <a:srgbClr val="0B3D91"/>
                </a:solidFill>
                <a:hlinkClick r:id="rId2"/>
              </a:rPr>
              <a:t>www.stf1.com</a:t>
            </a:r>
            <a:endParaRPr lang="en-US" dirty="0" smtClean="0"/>
          </a:p>
          <a:p>
            <a:pPr marL="171450" indent="-171450">
              <a:lnSpc>
                <a:spcPct val="100000"/>
              </a:lnSpc>
              <a:buClrTx/>
              <a:buFont typeface="Arial" panose="020B0604020202020204" pitchFamily="34" charset="0"/>
              <a:buChar char="•"/>
            </a:pPr>
            <a:r>
              <a:rPr lang="en-US" dirty="0" smtClean="0"/>
              <a:t>For </a:t>
            </a:r>
            <a:r>
              <a:rPr lang="en-US" dirty="0"/>
              <a:t>information on educational activities, webcasts, workshops, contests, internships, fellowships, and more, visit here: </a:t>
            </a:r>
            <a:r>
              <a:rPr lang="en-US" dirty="0">
                <a:solidFill>
                  <a:srgbClr val="0B3D91"/>
                </a:solidFill>
                <a:hlinkClick r:id="rId3"/>
              </a:rPr>
              <a:t>http://</a:t>
            </a:r>
            <a:r>
              <a:rPr lang="en-US" dirty="0" smtClean="0">
                <a:solidFill>
                  <a:srgbClr val="0B3D91"/>
                </a:solidFill>
                <a:hlinkClick r:id="rId3"/>
              </a:rPr>
              <a:t>www.nasa.gov/audience/forstudents/current-opps-index.html</a:t>
            </a:r>
            <a:endParaRPr lang="en-US" dirty="0">
              <a:solidFill>
                <a:srgbClr val="0B3D91"/>
              </a:solidFill>
            </a:endParaRPr>
          </a:p>
          <a:p>
            <a:pPr marL="171450" indent="-171450">
              <a:lnSpc>
                <a:spcPct val="100000"/>
              </a:lnSpc>
              <a:buClrTx/>
              <a:buFont typeface="Arial" panose="020B0604020202020204" pitchFamily="34" charset="0"/>
              <a:buChar char="•"/>
            </a:pPr>
            <a:r>
              <a:rPr lang="en-US" dirty="0" smtClean="0"/>
              <a:t>To </a:t>
            </a:r>
            <a:r>
              <a:rPr lang="en-US" dirty="0"/>
              <a:t>learn </a:t>
            </a:r>
            <a:r>
              <a:rPr lang="en-US" dirty="0" smtClean="0"/>
              <a:t>about </a:t>
            </a:r>
            <a:r>
              <a:rPr lang="en-US" dirty="0"/>
              <a:t>the WV Space Grant </a:t>
            </a:r>
            <a:r>
              <a:rPr lang="en-US" dirty="0" smtClean="0"/>
              <a:t>Consortium, visit </a:t>
            </a:r>
            <a:r>
              <a:rPr lang="en-US" dirty="0"/>
              <a:t>here: </a:t>
            </a:r>
            <a:r>
              <a:rPr lang="en-US" dirty="0">
                <a:solidFill>
                  <a:srgbClr val="0B3D91"/>
                </a:solidFill>
                <a:hlinkClick r:id="rId4"/>
              </a:rPr>
              <a:t>http://www.wvspacegrant.org</a:t>
            </a:r>
            <a:r>
              <a:rPr lang="en-US" dirty="0" smtClean="0">
                <a:hlinkClick r:id="rId4"/>
              </a:rPr>
              <a:t>/</a:t>
            </a:r>
            <a:endParaRPr lang="en-US" dirty="0" smtClean="0"/>
          </a:p>
        </p:txBody>
      </p:sp>
      <p:sp>
        <p:nvSpPr>
          <p:cNvPr id="41" name="Text Placeholder 3"/>
          <p:cNvSpPr>
            <a:spLocks noGrp="1"/>
          </p:cNvSpPr>
          <p:nvPr>
            <p:ph type="body" sz="quarter" idx="19"/>
          </p:nvPr>
        </p:nvSpPr>
        <p:spPr>
          <a:xfrm>
            <a:off x="212436" y="523643"/>
            <a:ext cx="3008491" cy="3995657"/>
          </a:xfrm>
          <a:solidFill>
            <a:schemeClr val="bg1"/>
          </a:solidFill>
        </p:spPr>
        <p:txBody>
          <a:bodyPr/>
          <a:lstStyle/>
          <a:p>
            <a:pPr algn="ctr"/>
            <a:r>
              <a:rPr lang="en-US" sz="1200" b="1" dirty="0" smtClean="0">
                <a:solidFill>
                  <a:srgbClr val="0B3D91"/>
                </a:solidFill>
                <a:latin typeface="+mj-lt"/>
              </a:rPr>
              <a:t>STF-1’s Environment</a:t>
            </a:r>
            <a:endParaRPr lang="en-US" dirty="0"/>
          </a:p>
          <a:p>
            <a:pPr marL="171450" indent="-171450">
              <a:spcBef>
                <a:spcPts val="600"/>
              </a:spcBef>
              <a:buClrTx/>
              <a:buFont typeface="Arial" panose="020B0604020202020204" pitchFamily="34" charset="0"/>
              <a:buChar char="•"/>
            </a:pPr>
            <a:r>
              <a:rPr lang="en-US" dirty="0" smtClean="0"/>
              <a:t>STF-1 will be launched </a:t>
            </a:r>
            <a:r>
              <a:rPr lang="en-US" dirty="0"/>
              <a:t>from the ElAnA </a:t>
            </a:r>
            <a:r>
              <a:rPr lang="en-US" dirty="0" smtClean="0"/>
              <a:t>XIX Electron at 500 km above Earth’s surface. </a:t>
            </a:r>
            <a:endParaRPr lang="en-US" dirty="0"/>
          </a:p>
          <a:p>
            <a:pPr marL="171450" indent="-171450">
              <a:spcBef>
                <a:spcPts val="600"/>
              </a:spcBef>
              <a:buClrTx/>
              <a:buFont typeface="Arial" panose="020B0604020202020204" pitchFamily="34" charset="0"/>
              <a:buChar char="•"/>
            </a:pPr>
            <a:r>
              <a:rPr lang="en-US" dirty="0" smtClean="0"/>
              <a:t>Orbiting at around 500 km, STF-1 will be located in the thermosphere</a:t>
            </a:r>
            <a:r>
              <a:rPr lang="en-US" dirty="0"/>
              <a:t>, where </a:t>
            </a:r>
            <a:r>
              <a:rPr lang="en-US" dirty="0" smtClean="0"/>
              <a:t>the outside </a:t>
            </a:r>
            <a:r>
              <a:rPr lang="en-US" dirty="0"/>
              <a:t>temperatures range from  932°F </a:t>
            </a:r>
            <a:r>
              <a:rPr lang="en-US" dirty="0" smtClean="0"/>
              <a:t>to 3,632°F in sunlight, while they can drop to -60°F without direct sunlight. Inside STF-1, the temperature will range from  </a:t>
            </a:r>
            <a:r>
              <a:rPr lang="en-US" dirty="0"/>
              <a:t>-40°F </a:t>
            </a:r>
            <a:r>
              <a:rPr lang="en-US" dirty="0" smtClean="0"/>
              <a:t>to 185°F. </a:t>
            </a:r>
          </a:p>
          <a:p>
            <a:pPr marL="171450" indent="-171450">
              <a:spcBef>
                <a:spcPts val="600"/>
              </a:spcBef>
              <a:buClrTx/>
              <a:buFont typeface="Arial" panose="020B0604020202020204" pitchFamily="34" charset="0"/>
              <a:buChar char="•"/>
            </a:pPr>
            <a:r>
              <a:rPr lang="en-US" dirty="0" smtClean="0"/>
              <a:t>At this altitude, the temperature is almost entirely determined by solar activity and whether or not you are in contact with sunlight.</a:t>
            </a:r>
          </a:p>
          <a:p>
            <a:pPr marL="171450" indent="-171450">
              <a:spcBef>
                <a:spcPts val="600"/>
              </a:spcBef>
              <a:buClrTx/>
              <a:buFont typeface="Arial" panose="020B0604020202020204" pitchFamily="34" charset="0"/>
              <a:buChar char="•"/>
            </a:pPr>
            <a:r>
              <a:rPr lang="en-US" dirty="0" smtClean="0"/>
              <a:t>In the upper thermosphere, the density of air is so low that STF-1 doesn’t generate much drag.</a:t>
            </a:r>
          </a:p>
          <a:p>
            <a:pPr marL="171450" indent="-171450">
              <a:spcBef>
                <a:spcPts val="600"/>
              </a:spcBef>
              <a:buClrTx/>
              <a:buFont typeface="Arial" panose="020B0604020202020204" pitchFamily="34" charset="0"/>
              <a:buChar char="•"/>
            </a:pPr>
            <a:r>
              <a:rPr lang="en-US" dirty="0" smtClean="0">
                <a:latin typeface="+mj-lt"/>
              </a:rPr>
              <a:t>However, over time, STF-1 will generate enough drag that its orbital altitude will  decrease. As its altitude decreases, air density will increase, which further increases the amount of drag.</a:t>
            </a:r>
          </a:p>
          <a:p>
            <a:pPr marL="171450" indent="-171450">
              <a:buClrTx/>
              <a:buFont typeface="Arial" panose="020B0604020202020204" pitchFamily="34" charset="0"/>
              <a:buChar char="•"/>
            </a:pPr>
            <a:r>
              <a:rPr lang="en-US" dirty="0" smtClean="0">
                <a:latin typeface="+mj-lt"/>
              </a:rPr>
              <a:t>This process will continue until STF-1 eventually falls back to Earth after 5.2  years.</a:t>
            </a:r>
          </a:p>
          <a:p>
            <a:pPr marL="171450" indent="-171450">
              <a:buClrTx/>
              <a:buFont typeface="Arial" panose="020B0604020202020204" pitchFamily="34" charset="0"/>
              <a:buChar char="•"/>
            </a:pPr>
            <a:endParaRPr lang="en-US" dirty="0">
              <a:latin typeface="+mj-lt"/>
            </a:endParaRPr>
          </a:p>
        </p:txBody>
      </p:sp>
      <p:sp>
        <p:nvSpPr>
          <p:cNvPr id="7" name="Text Placeholder 6"/>
          <p:cNvSpPr>
            <a:spLocks noGrp="1"/>
          </p:cNvSpPr>
          <p:nvPr>
            <p:ph type="body" sz="quarter" idx="22"/>
          </p:nvPr>
        </p:nvSpPr>
        <p:spPr>
          <a:xfrm>
            <a:off x="6853749" y="433004"/>
            <a:ext cx="3155883" cy="321495"/>
          </a:xfrm>
          <a:solidFill>
            <a:schemeClr val="bg1"/>
          </a:solidFill>
        </p:spPr>
        <p:txBody>
          <a:bodyPr/>
          <a:lstStyle/>
          <a:p>
            <a:r>
              <a:rPr lang="en-US" sz="2400" dirty="0" smtClean="0">
                <a:solidFill>
                  <a:srgbClr val="0B3D91"/>
                </a:solidFill>
                <a:latin typeface="+mj-lt"/>
              </a:rPr>
              <a:t>Simulation-to-Flight-1</a:t>
            </a:r>
          </a:p>
        </p:txBody>
      </p:sp>
      <p:sp>
        <p:nvSpPr>
          <p:cNvPr id="14" name="Text Placeholder 13"/>
          <p:cNvSpPr>
            <a:spLocks noGrp="1"/>
          </p:cNvSpPr>
          <p:nvPr>
            <p:ph type="body" sz="quarter" idx="29"/>
          </p:nvPr>
        </p:nvSpPr>
        <p:spPr>
          <a:xfrm>
            <a:off x="398884" y="4731656"/>
            <a:ext cx="2423160" cy="36576"/>
          </a:xfrm>
        </p:spPr>
        <p:txBody>
          <a:bodyPr/>
          <a:lstStyle/>
          <a:p>
            <a:endParaRPr lang="en-US" dirty="0"/>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210691" y="3015964"/>
            <a:ext cx="6306041" cy="2102014"/>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05140" y="133338"/>
            <a:ext cx="780611" cy="780611"/>
          </a:xfrm>
          <a:prstGeom prst="rect">
            <a:avLst/>
          </a:prstGeom>
        </p:spPr>
      </p:pic>
      <p:pic>
        <p:nvPicPr>
          <p:cNvPr id="26" name="Picture 25"/>
          <p:cNvPicPr>
            <a:picLocks noChangeAspect="1"/>
          </p:cNvPicPr>
          <p:nvPr/>
        </p:nvPicPr>
        <p:blipFill rotWithShape="1">
          <a:blip r:embed="rId7" cstate="print"/>
          <a:srcRect l="24464"/>
          <a:stretch/>
        </p:blipFill>
        <p:spPr>
          <a:xfrm>
            <a:off x="1" y="7168442"/>
            <a:ext cx="3220926" cy="603958"/>
          </a:xfrm>
          <a:prstGeom prst="rect">
            <a:avLst/>
          </a:prstGeom>
        </p:spPr>
      </p:pic>
      <p:pic>
        <p:nvPicPr>
          <p:cNvPr id="34" name="Picture 33" descr="TMC Logo for C. card.png"/>
          <p:cNvPicPr>
            <a:picLocks noChangeAspect="1"/>
          </p:cNvPicPr>
          <p:nvPr/>
        </p:nvPicPr>
        <p:blipFill>
          <a:blip r:embed="rId8" cstate="print"/>
          <a:stretch>
            <a:fillRect/>
          </a:stretch>
        </p:blipFill>
        <p:spPr>
          <a:xfrm>
            <a:off x="5285310" y="5328226"/>
            <a:ext cx="963544" cy="461431"/>
          </a:xfrm>
          <a:prstGeom prst="rect">
            <a:avLst/>
          </a:prstGeom>
        </p:spPr>
      </p:pic>
      <p:pic>
        <p:nvPicPr>
          <p:cNvPr id="35" name="Picture 34" descr="OrbitalATK.png"/>
          <p:cNvPicPr>
            <a:picLocks noChangeAspect="1"/>
          </p:cNvPicPr>
          <p:nvPr/>
        </p:nvPicPr>
        <p:blipFill>
          <a:blip r:embed="rId9" cstate="print"/>
          <a:stretch>
            <a:fillRect/>
          </a:stretch>
        </p:blipFill>
        <p:spPr>
          <a:xfrm>
            <a:off x="5172579" y="5922593"/>
            <a:ext cx="1189005" cy="440923"/>
          </a:xfrm>
          <a:prstGeom prst="rect">
            <a:avLst/>
          </a:prstGeom>
        </p:spPr>
      </p:pic>
      <p:pic>
        <p:nvPicPr>
          <p:cNvPr id="36" name="Picture 35" descr="WVU_Logotype1.png"/>
          <p:cNvPicPr>
            <a:picLocks noChangeAspect="1"/>
          </p:cNvPicPr>
          <p:nvPr/>
        </p:nvPicPr>
        <p:blipFill>
          <a:blip r:embed="rId10" cstate="print"/>
          <a:stretch>
            <a:fillRect/>
          </a:stretch>
        </p:blipFill>
        <p:spPr>
          <a:xfrm>
            <a:off x="3606790" y="7219990"/>
            <a:ext cx="2642064" cy="390477"/>
          </a:xfrm>
          <a:prstGeom prst="rect">
            <a:avLst/>
          </a:prstGeom>
        </p:spPr>
      </p:pic>
      <p:pic>
        <p:nvPicPr>
          <p:cNvPr id="37" name="Picture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69907" y="5328226"/>
            <a:ext cx="1371721" cy="445047"/>
          </a:xfrm>
          <a:prstGeom prst="rect">
            <a:avLst/>
          </a:prstGeom>
        </p:spPr>
      </p:pic>
      <p:pic>
        <p:nvPicPr>
          <p:cNvPr id="38" name="Picture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80571" y="5921101"/>
            <a:ext cx="1260881" cy="993304"/>
          </a:xfrm>
          <a:prstGeom prst="rect">
            <a:avLst/>
          </a:prstGeom>
        </p:spPr>
      </p:pic>
      <p:pic>
        <p:nvPicPr>
          <p:cNvPr id="40" name="Picture 3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90205" y="6418358"/>
            <a:ext cx="605992" cy="594495"/>
          </a:xfrm>
          <a:prstGeom prst="rect">
            <a:avLst/>
          </a:prstGeom>
        </p:spPr>
      </p:pic>
      <p:sp>
        <p:nvSpPr>
          <p:cNvPr id="22" name="Text Placeholder 6"/>
          <p:cNvSpPr>
            <a:spLocks noGrp="1"/>
          </p:cNvSpPr>
          <p:nvPr>
            <p:ph type="body" sz="quarter" idx="22"/>
          </p:nvPr>
        </p:nvSpPr>
        <p:spPr>
          <a:xfrm>
            <a:off x="6785769" y="7380980"/>
            <a:ext cx="3155883" cy="321495"/>
          </a:xfrm>
        </p:spPr>
        <p:txBody>
          <a:bodyPr/>
          <a:lstStyle/>
          <a:p>
            <a:pPr algn="ctr"/>
            <a:r>
              <a:rPr lang="en-US" sz="1600" u="sng" dirty="0" smtClean="0">
                <a:solidFill>
                  <a:srgbClr val="0B3D91"/>
                </a:solidFill>
              </a:rPr>
              <a:t>www.stf1.com </a:t>
            </a:r>
            <a:endParaRPr lang="en-US" sz="2400" u="sng" dirty="0" smtClean="0">
              <a:solidFill>
                <a:srgbClr val="0B3D91"/>
              </a:solidFill>
            </a:endParaRPr>
          </a:p>
        </p:txBody>
      </p:sp>
      <p:sp>
        <p:nvSpPr>
          <p:cNvPr id="2" name="TextBox 1"/>
          <p:cNvSpPr txBox="1"/>
          <p:nvPr/>
        </p:nvSpPr>
        <p:spPr>
          <a:xfrm>
            <a:off x="3581883" y="1686004"/>
            <a:ext cx="2804608" cy="3539430"/>
          </a:xfrm>
          <a:prstGeom prst="rect">
            <a:avLst/>
          </a:prstGeom>
          <a:noFill/>
        </p:spPr>
        <p:txBody>
          <a:bodyPr wrap="square" rtlCol="0">
            <a:spAutoFit/>
          </a:bodyPr>
          <a:lstStyle/>
          <a:p>
            <a:pPr algn="ctr"/>
            <a:r>
              <a:rPr lang="en-US" b="1" dirty="0">
                <a:solidFill>
                  <a:srgbClr val="0B3D91"/>
                </a:solidFill>
              </a:rPr>
              <a:t>NASA </a:t>
            </a:r>
            <a:r>
              <a:rPr lang="en-US" b="1" dirty="0" smtClean="0">
                <a:solidFill>
                  <a:srgbClr val="0B3D91"/>
                </a:solidFill>
              </a:rPr>
              <a:t>IV&amp;V</a:t>
            </a:r>
          </a:p>
          <a:p>
            <a:pPr algn="ctr"/>
            <a:r>
              <a:rPr lang="en-US" b="1" dirty="0" smtClean="0">
                <a:solidFill>
                  <a:srgbClr val="0B3D91"/>
                </a:solidFill>
              </a:rPr>
              <a:t>Simulation-to-Flight 1 </a:t>
            </a:r>
          </a:p>
          <a:p>
            <a:pPr algn="ctr"/>
            <a:endParaRPr lang="en-US" sz="1600" b="1" dirty="0" smtClean="0"/>
          </a:p>
          <a:p>
            <a:pPr algn="ctr"/>
            <a:r>
              <a:rPr lang="en-US" sz="1400" b="1" dirty="0" smtClean="0">
                <a:solidFill>
                  <a:srgbClr val="0B3D91"/>
                </a:solidFill>
              </a:rPr>
              <a:t>Justin Morris</a:t>
            </a:r>
          </a:p>
          <a:p>
            <a:pPr algn="ctr"/>
            <a:r>
              <a:rPr lang="en-US" sz="1400" b="1" dirty="0" smtClean="0">
                <a:hlinkClick r:id="rId14"/>
              </a:rPr>
              <a:t>Justin.R.Morris@nasa.gov</a:t>
            </a:r>
            <a:endParaRPr lang="en-US" sz="1400" b="1" dirty="0" smtClean="0"/>
          </a:p>
          <a:p>
            <a:pPr algn="ctr"/>
            <a:endParaRPr lang="en-US" sz="1400" b="1" dirty="0" smtClean="0"/>
          </a:p>
          <a:p>
            <a:pPr algn="ctr"/>
            <a:r>
              <a:rPr lang="en-US" sz="1400" b="1" dirty="0" smtClean="0">
                <a:solidFill>
                  <a:srgbClr val="0B3D91"/>
                </a:solidFill>
              </a:rPr>
              <a:t>Matt Grubb</a:t>
            </a:r>
          </a:p>
          <a:p>
            <a:pPr algn="ctr"/>
            <a:r>
              <a:rPr lang="en-US" sz="1400" b="1" dirty="0" smtClean="0">
                <a:hlinkClick r:id="rId15"/>
              </a:rPr>
              <a:t>Matthew.D.Grubb@nasa.gov</a:t>
            </a:r>
            <a:endParaRPr lang="en-US" sz="1400" b="1" dirty="0" smtClean="0"/>
          </a:p>
          <a:p>
            <a:pPr algn="ctr"/>
            <a:endParaRPr lang="en-US" sz="1400" b="1" dirty="0" smtClean="0"/>
          </a:p>
          <a:p>
            <a:pPr algn="ctr"/>
            <a:r>
              <a:rPr lang="en-US" sz="1400" b="1" dirty="0" smtClean="0">
                <a:solidFill>
                  <a:srgbClr val="0B3D91"/>
                </a:solidFill>
              </a:rPr>
              <a:t>Scott </a:t>
            </a:r>
            <a:r>
              <a:rPr lang="en-US" sz="1400" b="1" dirty="0" err="1" smtClean="0">
                <a:solidFill>
                  <a:srgbClr val="0B3D91"/>
                </a:solidFill>
              </a:rPr>
              <a:t>Zemerick</a:t>
            </a:r>
            <a:endParaRPr lang="en-US" sz="1400" b="1" dirty="0" smtClean="0">
              <a:solidFill>
                <a:srgbClr val="0B3D91"/>
              </a:solidFill>
            </a:endParaRPr>
          </a:p>
          <a:p>
            <a:pPr algn="ctr"/>
            <a:r>
              <a:rPr lang="en-US" sz="1400" b="1" dirty="0" smtClean="0">
                <a:hlinkClick r:id="rId16"/>
              </a:rPr>
              <a:t>Scott.A.Zemerick@nasa.gov</a:t>
            </a:r>
            <a:endParaRPr lang="en-US" sz="1400" b="1" dirty="0" smtClean="0"/>
          </a:p>
          <a:p>
            <a:pPr algn="ctr"/>
            <a:endParaRPr lang="en-US" sz="1400" b="1" dirty="0" smtClean="0"/>
          </a:p>
          <a:p>
            <a:pPr algn="ctr"/>
            <a:r>
              <a:rPr lang="en-US" sz="1400" b="1" dirty="0" smtClean="0">
                <a:solidFill>
                  <a:srgbClr val="0B3D91"/>
                </a:solidFill>
              </a:rPr>
              <a:t>John Lucas</a:t>
            </a:r>
          </a:p>
          <a:p>
            <a:pPr algn="ctr"/>
            <a:r>
              <a:rPr lang="en-US" sz="1400" b="1" dirty="0" smtClean="0">
                <a:hlinkClick r:id="rId17"/>
              </a:rPr>
              <a:t>John.P.Lucas@nasa.gov</a:t>
            </a:r>
            <a:endParaRPr lang="en-US" sz="1400" b="1" dirty="0" smtClean="0"/>
          </a:p>
          <a:p>
            <a:endParaRPr lang="en-US" dirty="0"/>
          </a:p>
        </p:txBody>
      </p:sp>
      <p:pic>
        <p:nvPicPr>
          <p:cNvPr id="30" name="Picture 2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481475" y="151210"/>
            <a:ext cx="741094" cy="814081"/>
          </a:xfrm>
          <a:prstGeom prst="rect">
            <a:avLst/>
          </a:prstGeom>
        </p:spPr>
      </p:pic>
      <p:pic>
        <p:nvPicPr>
          <p:cNvPr id="1026"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193433" y="604230"/>
            <a:ext cx="1544513" cy="76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631697" y="1248708"/>
            <a:ext cx="2754794" cy="5636525"/>
          </a:xfrm>
          <a:prstGeom prst="rect">
            <a:avLst/>
          </a:prstGeom>
          <a:blipFill dpi="0" rotWithShape="1">
            <a:blip r:embed="rId20">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1344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426138" y="829056"/>
            <a:ext cx="2035878" cy="2950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20"/>
          </p:nvPr>
        </p:nvSpPr>
        <p:spPr>
          <a:xfrm>
            <a:off x="433953" y="1008881"/>
            <a:ext cx="2423160" cy="942693"/>
          </a:xfrm>
          <a:solidFill>
            <a:schemeClr val="bg1"/>
          </a:solidFill>
        </p:spPr>
        <p:txBody>
          <a:bodyPr/>
          <a:lstStyle/>
          <a:p>
            <a:pPr algn="just"/>
            <a:r>
              <a:rPr lang="en-US" sz="1000" b="0" dirty="0" smtClean="0">
                <a:latin typeface="+mn-lt"/>
              </a:rPr>
              <a:t>STF-1 is West Virginia’s </a:t>
            </a:r>
            <a:r>
              <a:rPr lang="en-US" sz="1000" b="0" dirty="0">
                <a:latin typeface="+mn-lt"/>
              </a:rPr>
              <a:t>f</a:t>
            </a:r>
            <a:r>
              <a:rPr lang="en-US" sz="1000" b="0" dirty="0" smtClean="0">
                <a:latin typeface="+mn-lt"/>
              </a:rPr>
              <a:t>irst spacecraft! This CubeSat, which is being built at NASA IV&amp;V, aims to show the effectiveness of software simulation in the development process of CubeSats. Additionally, it will be completing several WVU-designed experiments while in space.</a:t>
            </a:r>
            <a:endParaRPr lang="en-US" sz="1000" b="0" dirty="0">
              <a:latin typeface="+mn-lt"/>
            </a:endParaRPr>
          </a:p>
        </p:txBody>
      </p:sp>
      <p:sp>
        <p:nvSpPr>
          <p:cNvPr id="3" name="Text Placeholder 2"/>
          <p:cNvSpPr>
            <a:spLocks noGrp="1"/>
          </p:cNvSpPr>
          <p:nvPr>
            <p:ph type="body" sz="quarter" idx="31"/>
          </p:nvPr>
        </p:nvSpPr>
        <p:spPr>
          <a:xfrm>
            <a:off x="428624" y="2028370"/>
            <a:ext cx="2423160" cy="1727400"/>
          </a:xfrm>
          <a:ln>
            <a:noFill/>
          </a:ln>
        </p:spPr>
        <p:txBody>
          <a:bodyPr/>
          <a:lstStyle/>
          <a:p>
            <a:pPr marL="0" indent="0" algn="ctr">
              <a:spcBef>
                <a:spcPts val="600"/>
              </a:spcBef>
              <a:buNone/>
            </a:pPr>
            <a:r>
              <a:rPr lang="en-US" sz="1200" b="1" dirty="0" smtClean="0">
                <a:solidFill>
                  <a:srgbClr val="0B3D91"/>
                </a:solidFill>
                <a:latin typeface="+mj-lt"/>
              </a:rPr>
              <a:t>What are CubeSats?</a:t>
            </a:r>
          </a:p>
          <a:p>
            <a:pPr marL="91440" indent="-91440">
              <a:lnSpc>
                <a:spcPct val="100000"/>
              </a:lnSpc>
              <a:spcBef>
                <a:spcPts val="600"/>
              </a:spcBef>
              <a:buClrTx/>
            </a:pPr>
            <a:r>
              <a:rPr lang="en-US" dirty="0" smtClean="0">
                <a:solidFill>
                  <a:schemeClr val="tx1"/>
                </a:solidFill>
              </a:rPr>
              <a:t>Miniature satellites that use mostly commercially produced parts</a:t>
            </a:r>
          </a:p>
          <a:p>
            <a:pPr marL="91440" indent="-91440">
              <a:lnSpc>
                <a:spcPct val="100000"/>
              </a:lnSpc>
              <a:spcBef>
                <a:spcPts val="600"/>
              </a:spcBef>
              <a:buClrTx/>
            </a:pPr>
            <a:r>
              <a:rPr lang="en-US" dirty="0" smtClean="0">
                <a:solidFill>
                  <a:schemeClr val="tx1"/>
                </a:solidFill>
              </a:rPr>
              <a:t>Made up of 4x4x4.5 in. units that weigh no more than 3 lbs. each; Each unit is known as 1U</a:t>
            </a:r>
          </a:p>
          <a:p>
            <a:pPr marL="91440" indent="-91440">
              <a:lnSpc>
                <a:spcPct val="100000"/>
              </a:lnSpc>
              <a:spcBef>
                <a:spcPts val="600"/>
              </a:spcBef>
              <a:buClrTx/>
            </a:pPr>
            <a:r>
              <a:rPr lang="en-US" dirty="0" smtClean="0">
                <a:solidFill>
                  <a:schemeClr val="tx1"/>
                </a:solidFill>
              </a:rPr>
              <a:t>Made in multiples of 1U, 2U, 3U, or 6U</a:t>
            </a:r>
          </a:p>
          <a:p>
            <a:pPr marL="91440" indent="-91440">
              <a:lnSpc>
                <a:spcPct val="100000"/>
              </a:lnSpc>
              <a:spcBef>
                <a:spcPts val="600"/>
              </a:spcBef>
              <a:buClrTx/>
            </a:pPr>
            <a:r>
              <a:rPr lang="en-US" dirty="0" smtClean="0">
                <a:solidFill>
                  <a:schemeClr val="tx1"/>
                </a:solidFill>
              </a:rPr>
              <a:t>Primarily used for space research and testing new space technology</a:t>
            </a:r>
          </a:p>
        </p:txBody>
      </p:sp>
      <p:sp>
        <p:nvSpPr>
          <p:cNvPr id="12" name="Text Placeholder 11"/>
          <p:cNvSpPr>
            <a:spLocks noGrp="1"/>
          </p:cNvSpPr>
          <p:nvPr>
            <p:ph type="body" sz="quarter" idx="29"/>
          </p:nvPr>
        </p:nvSpPr>
        <p:spPr>
          <a:xfrm>
            <a:off x="428624" y="1999941"/>
            <a:ext cx="2423160" cy="36576"/>
          </a:xfrm>
        </p:spPr>
        <p:txBody>
          <a:bodyPr/>
          <a:lstStyle/>
          <a:p>
            <a:endParaRPr lang="en-US" dirty="0"/>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1051" y="965533"/>
            <a:ext cx="3115312" cy="3050409"/>
          </a:xfrm>
          <a:prstGeom prst="roundRect">
            <a:avLst>
              <a:gd name="adj" fmla="val 8594"/>
            </a:avLst>
          </a:prstGeom>
          <a:solidFill>
            <a:srgbClr val="FFFFFF">
              <a:shade val="85000"/>
            </a:srgbClr>
          </a:solidFill>
          <a:ln>
            <a:noFill/>
          </a:ln>
          <a:effectLst/>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6137" y="6172411"/>
            <a:ext cx="3291067" cy="986795"/>
          </a:xfrm>
          <a:prstGeom prst="rect">
            <a:avLst/>
          </a:prstGeom>
        </p:spPr>
      </p:pic>
      <p:sp>
        <p:nvSpPr>
          <p:cNvPr id="42" name="Text Placeholder 11"/>
          <p:cNvSpPr>
            <a:spLocks noGrp="1"/>
          </p:cNvSpPr>
          <p:nvPr>
            <p:ph type="body" sz="quarter" idx="29"/>
          </p:nvPr>
        </p:nvSpPr>
        <p:spPr>
          <a:xfrm>
            <a:off x="428624" y="3778567"/>
            <a:ext cx="2423160" cy="36576"/>
          </a:xfrm>
        </p:spPr>
        <p:txBody>
          <a:bodyPr/>
          <a:lstStyle/>
          <a:p>
            <a:endParaRPr lang="en-US" dirty="0"/>
          </a:p>
        </p:txBody>
      </p:sp>
      <p:sp>
        <p:nvSpPr>
          <p:cNvPr id="45" name="Text Placeholder 2"/>
          <p:cNvSpPr>
            <a:spLocks noGrp="1"/>
          </p:cNvSpPr>
          <p:nvPr>
            <p:ph type="body" sz="quarter" idx="31"/>
          </p:nvPr>
        </p:nvSpPr>
        <p:spPr>
          <a:xfrm>
            <a:off x="417862" y="3819483"/>
            <a:ext cx="2423160" cy="1841350"/>
          </a:xfrm>
        </p:spPr>
        <p:txBody>
          <a:bodyPr/>
          <a:lstStyle/>
          <a:p>
            <a:pPr marL="0" indent="0" algn="ctr">
              <a:spcBef>
                <a:spcPts val="600"/>
              </a:spcBef>
              <a:buNone/>
            </a:pPr>
            <a:r>
              <a:rPr lang="en-US" sz="1200" b="1" dirty="0" smtClean="0">
                <a:solidFill>
                  <a:srgbClr val="0B3D91"/>
                </a:solidFill>
                <a:latin typeface="+mj-lt"/>
              </a:rPr>
              <a:t>Advantages of CubeSats</a:t>
            </a:r>
          </a:p>
          <a:p>
            <a:pPr algn="just">
              <a:lnSpc>
                <a:spcPct val="100000"/>
              </a:lnSpc>
              <a:spcBef>
                <a:spcPts val="600"/>
              </a:spcBef>
              <a:buClrTx/>
            </a:pPr>
            <a:r>
              <a:rPr lang="en-US" dirty="0" smtClean="0"/>
              <a:t>Relatively low cost</a:t>
            </a:r>
            <a:r>
              <a:rPr lang="en-US" dirty="0"/>
              <a:t>, </a:t>
            </a:r>
            <a:r>
              <a:rPr lang="en-US" dirty="0" smtClean="0"/>
              <a:t>simple </a:t>
            </a:r>
            <a:r>
              <a:rPr lang="en-US" dirty="0"/>
              <a:t>to design and </a:t>
            </a:r>
            <a:r>
              <a:rPr lang="en-US" dirty="0" smtClean="0"/>
              <a:t>build, and short development time</a:t>
            </a:r>
          </a:p>
          <a:p>
            <a:pPr algn="just">
              <a:lnSpc>
                <a:spcPct val="100000"/>
              </a:lnSpc>
              <a:spcBef>
                <a:spcPts val="600"/>
              </a:spcBef>
              <a:buClrTx/>
            </a:pPr>
            <a:r>
              <a:rPr lang="en-US" dirty="0" smtClean="0"/>
              <a:t>A standardized shape and weight allows fairly inexpensive commercial parts to be employed rather than custom ones.</a:t>
            </a:r>
          </a:p>
          <a:p>
            <a:pPr algn="just">
              <a:lnSpc>
                <a:spcPct val="100000"/>
              </a:lnSpc>
              <a:spcBef>
                <a:spcPts val="600"/>
              </a:spcBef>
              <a:buClrTx/>
            </a:pPr>
            <a:r>
              <a:rPr lang="en-US" dirty="0" smtClean="0"/>
              <a:t>A </a:t>
            </a:r>
            <a:r>
              <a:rPr lang="en-US" dirty="0"/>
              <a:t>widening set of available scientific functions due to an increasing number of CubeSat </a:t>
            </a:r>
            <a:r>
              <a:rPr lang="en-US" dirty="0" smtClean="0"/>
              <a:t>developers </a:t>
            </a:r>
          </a:p>
          <a:p>
            <a:pPr algn="just">
              <a:lnSpc>
                <a:spcPct val="100000"/>
              </a:lnSpc>
              <a:spcBef>
                <a:spcPts val="600"/>
              </a:spcBef>
              <a:buClrTx/>
            </a:pPr>
            <a:r>
              <a:rPr lang="en-US" dirty="0" smtClean="0"/>
              <a:t>Can be carried as a secondary payload in other spacecraft</a:t>
            </a:r>
            <a:endParaRPr lang="en-US" dirty="0"/>
          </a:p>
          <a:p>
            <a:pPr algn="just">
              <a:lnSpc>
                <a:spcPct val="100000"/>
              </a:lnSpc>
              <a:buClrTx/>
            </a:pPr>
            <a:endParaRPr lang="en-US" dirty="0" smtClean="0"/>
          </a:p>
        </p:txBody>
      </p:sp>
      <p:sp>
        <p:nvSpPr>
          <p:cNvPr id="46" name="Text Placeholder 11"/>
          <p:cNvSpPr>
            <a:spLocks noGrp="1"/>
          </p:cNvSpPr>
          <p:nvPr>
            <p:ph type="body" sz="quarter" idx="29"/>
          </p:nvPr>
        </p:nvSpPr>
        <p:spPr>
          <a:xfrm>
            <a:off x="433953" y="5877960"/>
            <a:ext cx="2423160" cy="36576"/>
          </a:xfrm>
        </p:spPr>
        <p:txBody>
          <a:bodyPr/>
          <a:lstStyle/>
          <a:p>
            <a:endParaRPr lang="en-US" dirty="0"/>
          </a:p>
        </p:txBody>
      </p:sp>
      <p:sp>
        <p:nvSpPr>
          <p:cNvPr id="48" name="Text Placeholder 2"/>
          <p:cNvSpPr>
            <a:spLocks noGrp="1"/>
          </p:cNvSpPr>
          <p:nvPr>
            <p:ph type="body" sz="quarter" idx="31"/>
          </p:nvPr>
        </p:nvSpPr>
        <p:spPr>
          <a:xfrm>
            <a:off x="3737829" y="4253298"/>
            <a:ext cx="2840735" cy="1733894"/>
          </a:xfrm>
        </p:spPr>
        <p:txBody>
          <a:bodyPr/>
          <a:lstStyle/>
          <a:p>
            <a:pPr marL="0" indent="0" algn="ctr">
              <a:buNone/>
            </a:pPr>
            <a:r>
              <a:rPr lang="en-US" sz="1200" b="1" dirty="0" smtClean="0">
                <a:solidFill>
                  <a:srgbClr val="0B3D91"/>
                </a:solidFill>
                <a:latin typeface="+mj-lt"/>
              </a:rPr>
              <a:t>Why is STF-1 Important?</a:t>
            </a:r>
          </a:p>
          <a:p>
            <a:pPr>
              <a:lnSpc>
                <a:spcPct val="100000"/>
              </a:lnSpc>
              <a:spcBef>
                <a:spcPts val="600"/>
              </a:spcBef>
              <a:buClrTx/>
            </a:pPr>
            <a:r>
              <a:rPr lang="en-US" dirty="0" smtClean="0">
                <a:solidFill>
                  <a:schemeClr val="tx1"/>
                </a:solidFill>
              </a:rPr>
              <a:t>The STF-1 team </a:t>
            </a:r>
            <a:r>
              <a:rPr lang="en-US" dirty="0">
                <a:solidFill>
                  <a:schemeClr val="tx1"/>
                </a:solidFill>
              </a:rPr>
              <a:t>is </a:t>
            </a:r>
            <a:r>
              <a:rPr lang="en-US" dirty="0" smtClean="0">
                <a:solidFill>
                  <a:schemeClr val="tx1"/>
                </a:solidFill>
              </a:rPr>
              <a:t>creating, compiling, and using </a:t>
            </a:r>
            <a:r>
              <a:rPr lang="en-US" dirty="0">
                <a:solidFill>
                  <a:schemeClr val="tx1"/>
                </a:solidFill>
              </a:rPr>
              <a:t>a  group of </a:t>
            </a:r>
            <a:r>
              <a:rPr lang="en-US" dirty="0" smtClean="0">
                <a:solidFill>
                  <a:schemeClr val="tx1"/>
                </a:solidFill>
              </a:rPr>
              <a:t>open source computer programs, called NOS</a:t>
            </a:r>
            <a:r>
              <a:rPr lang="en-US" baseline="30000" dirty="0" smtClean="0">
                <a:solidFill>
                  <a:schemeClr val="tx1"/>
                </a:solidFill>
              </a:rPr>
              <a:t>3</a:t>
            </a:r>
            <a:r>
              <a:rPr lang="en-US" dirty="0" smtClean="0">
                <a:solidFill>
                  <a:schemeClr val="tx1"/>
                </a:solidFill>
              </a:rPr>
              <a:t>, that can model all functions of CubeSats.</a:t>
            </a:r>
          </a:p>
          <a:p>
            <a:pPr>
              <a:lnSpc>
                <a:spcPct val="100000"/>
              </a:lnSpc>
              <a:spcBef>
                <a:spcPts val="600"/>
              </a:spcBef>
              <a:buClrTx/>
            </a:pPr>
            <a:r>
              <a:rPr lang="en-US" dirty="0" smtClean="0">
                <a:solidFill>
                  <a:schemeClr val="tx1"/>
                </a:solidFill>
              </a:rPr>
              <a:t>These programs will allow other teams to rely on inexpensive software simulations instead of tests that require expensive hardware.</a:t>
            </a:r>
          </a:p>
          <a:p>
            <a:pPr>
              <a:lnSpc>
                <a:spcPct val="100000"/>
              </a:lnSpc>
              <a:spcBef>
                <a:spcPts val="600"/>
              </a:spcBef>
              <a:buClrTx/>
            </a:pPr>
            <a:r>
              <a:rPr lang="en-US" dirty="0" smtClean="0">
                <a:solidFill>
                  <a:schemeClr val="tx1"/>
                </a:solidFill>
              </a:rPr>
              <a:t>Ultimately, this makes other team’s CubeSat development process both cheaper and faster.</a:t>
            </a:r>
          </a:p>
          <a:p>
            <a:pPr>
              <a:lnSpc>
                <a:spcPct val="100000"/>
              </a:lnSpc>
              <a:buClrTx/>
            </a:pPr>
            <a:endParaRPr lang="en-US" sz="900" dirty="0" smtClean="0">
              <a:solidFill>
                <a:schemeClr val="tx1"/>
              </a:solidFill>
            </a:endParaRPr>
          </a:p>
          <a:p>
            <a:pPr>
              <a:lnSpc>
                <a:spcPct val="100000"/>
              </a:lnSpc>
              <a:buClrTx/>
            </a:pPr>
            <a:endParaRPr lang="en-US" sz="900" dirty="0" smtClean="0">
              <a:solidFill>
                <a:schemeClr val="tx1"/>
              </a:solidFill>
            </a:endParaRPr>
          </a:p>
          <a:p>
            <a:endParaRPr lang="en-US" sz="900" dirty="0" smtClean="0">
              <a:solidFill>
                <a:schemeClr val="tx1"/>
              </a:solidFill>
            </a:endParaRPr>
          </a:p>
          <a:p>
            <a:endParaRPr lang="en-US" sz="900" dirty="0">
              <a:solidFill>
                <a:srgbClr val="0B3D91"/>
              </a:solidFill>
            </a:endParaRPr>
          </a:p>
        </p:txBody>
      </p:sp>
      <p:pic>
        <p:nvPicPr>
          <p:cNvPr id="52" name="Picture 51"/>
          <p:cNvPicPr>
            <a:picLocks noChangeAspect="1"/>
          </p:cNvPicPr>
          <p:nvPr/>
        </p:nvPicPr>
        <p:blipFill rotWithShape="1">
          <a:blip r:embed="rId4" cstate="print"/>
          <a:srcRect l="25732" r="-1"/>
          <a:stretch/>
        </p:blipFill>
        <p:spPr>
          <a:xfrm>
            <a:off x="6825673" y="7159206"/>
            <a:ext cx="3247687" cy="603958"/>
          </a:xfrm>
          <a:prstGeom prst="rect">
            <a:avLst/>
          </a:prstGeom>
        </p:spPr>
      </p:pic>
      <p:pic>
        <p:nvPicPr>
          <p:cNvPr id="53" name="Picture 52"/>
          <p:cNvPicPr>
            <a:picLocks noChangeAspect="1"/>
          </p:cNvPicPr>
          <p:nvPr/>
        </p:nvPicPr>
        <p:blipFill rotWithShape="1">
          <a:blip r:embed="rId4" cstate="print"/>
          <a:srcRect l="24464"/>
          <a:stretch/>
        </p:blipFill>
        <p:spPr>
          <a:xfrm>
            <a:off x="3426138" y="7168442"/>
            <a:ext cx="3305139" cy="603958"/>
          </a:xfrm>
          <a:prstGeom prst="rect">
            <a:avLst/>
          </a:prstGeom>
        </p:spPr>
      </p:pic>
      <p:pic>
        <p:nvPicPr>
          <p:cNvPr id="54" name="Picture 53"/>
          <p:cNvPicPr>
            <a:picLocks noChangeAspect="1"/>
          </p:cNvPicPr>
          <p:nvPr/>
        </p:nvPicPr>
        <p:blipFill rotWithShape="1">
          <a:blip r:embed="rId4" cstate="print"/>
          <a:srcRect l="24464"/>
          <a:stretch/>
        </p:blipFill>
        <p:spPr>
          <a:xfrm>
            <a:off x="27708" y="7168442"/>
            <a:ext cx="3305139" cy="603958"/>
          </a:xfrm>
          <a:prstGeom prst="rect">
            <a:avLst/>
          </a:prstGeom>
        </p:spPr>
      </p:pic>
      <p:sp>
        <p:nvSpPr>
          <p:cNvPr id="5" name="TextBox 4"/>
          <p:cNvSpPr txBox="1"/>
          <p:nvPr/>
        </p:nvSpPr>
        <p:spPr>
          <a:xfrm>
            <a:off x="3737829" y="583154"/>
            <a:ext cx="2681755" cy="369332"/>
          </a:xfrm>
          <a:prstGeom prst="rect">
            <a:avLst/>
          </a:prstGeom>
          <a:noFill/>
        </p:spPr>
        <p:txBody>
          <a:bodyPr wrap="square" rtlCol="0">
            <a:spAutoFit/>
          </a:bodyPr>
          <a:lstStyle/>
          <a:p>
            <a:r>
              <a:rPr lang="en-US" b="1" dirty="0" smtClean="0">
                <a:solidFill>
                  <a:srgbClr val="0B3D91"/>
                </a:solidFill>
                <a:latin typeface="+mj-lt"/>
              </a:rPr>
              <a:t>Interval View of STF-1</a:t>
            </a:r>
            <a:endParaRPr lang="en-US" b="1" dirty="0">
              <a:solidFill>
                <a:srgbClr val="0B3D91"/>
              </a:solidFill>
              <a:latin typeface="+mj-lt"/>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691" y="5187061"/>
            <a:ext cx="2425700"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8820" y="4106153"/>
            <a:ext cx="2425700"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3626" y="6001321"/>
            <a:ext cx="1828801" cy="1034059"/>
          </a:xfrm>
          <a:prstGeom prst="rect">
            <a:avLst/>
          </a:prstGeom>
        </p:spPr>
      </p:pic>
      <p:sp>
        <p:nvSpPr>
          <p:cNvPr id="11" name="TextBox 10"/>
          <p:cNvSpPr txBox="1"/>
          <p:nvPr/>
        </p:nvSpPr>
        <p:spPr>
          <a:xfrm>
            <a:off x="2316802" y="5987192"/>
            <a:ext cx="676275" cy="1077218"/>
          </a:xfrm>
          <a:prstGeom prst="rect">
            <a:avLst/>
          </a:prstGeom>
          <a:noFill/>
        </p:spPr>
        <p:txBody>
          <a:bodyPr wrap="square" rtlCol="0">
            <a:spAutoFit/>
          </a:bodyPr>
          <a:lstStyle/>
          <a:p>
            <a:r>
              <a:rPr lang="en-US" sz="800" b="1" dirty="0">
                <a:solidFill>
                  <a:srgbClr val="C00000"/>
                </a:solidFill>
              </a:rPr>
              <a:t>E</a:t>
            </a:r>
            <a:r>
              <a:rPr lang="en-US" sz="800" b="1" dirty="0" smtClean="0">
                <a:solidFill>
                  <a:srgbClr val="C00000"/>
                </a:solidFill>
              </a:rPr>
              <a:t>xample of a COTS part, the ISISpace Chassis, which is used in STF-1</a:t>
            </a:r>
            <a:endParaRPr lang="en-US" sz="800" b="1" dirty="0">
              <a:solidFill>
                <a:srgbClr val="C00000"/>
              </a:solidFill>
            </a:endParaRPr>
          </a:p>
        </p:txBody>
      </p:sp>
      <p:sp>
        <p:nvSpPr>
          <p:cNvPr id="4" name="Rectangle 3"/>
          <p:cNvSpPr/>
          <p:nvPr/>
        </p:nvSpPr>
        <p:spPr>
          <a:xfrm>
            <a:off x="7162692" y="5187061"/>
            <a:ext cx="2638534" cy="137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2"/>
          <p:cNvSpPr>
            <a:spLocks noGrp="1"/>
          </p:cNvSpPr>
          <p:nvPr>
            <p:ph type="body" sz="quarter" idx="31"/>
          </p:nvPr>
        </p:nvSpPr>
        <p:spPr>
          <a:xfrm>
            <a:off x="6955173" y="620148"/>
            <a:ext cx="2840735" cy="1733894"/>
          </a:xfrm>
          <a:solidFill>
            <a:schemeClr val="bg1"/>
          </a:solidFill>
          <a:ln>
            <a:solidFill>
              <a:schemeClr val="bg1"/>
            </a:solidFill>
          </a:ln>
        </p:spPr>
        <p:txBody>
          <a:bodyPr/>
          <a:lstStyle/>
          <a:p>
            <a:pPr marL="0" indent="0" algn="ctr">
              <a:lnSpc>
                <a:spcPct val="100000"/>
              </a:lnSpc>
              <a:spcBef>
                <a:spcPts val="0"/>
              </a:spcBef>
              <a:spcAft>
                <a:spcPts val="300"/>
              </a:spcAft>
              <a:buClrTx/>
              <a:buNone/>
            </a:pPr>
            <a:r>
              <a:rPr lang="en-US" sz="1200" b="1" dirty="0" smtClean="0">
                <a:solidFill>
                  <a:srgbClr val="0B3D91"/>
                </a:solidFill>
                <a:latin typeface="+mj-lt"/>
              </a:rPr>
              <a:t>How Does STF-1 Function in Space?</a:t>
            </a:r>
          </a:p>
          <a:p>
            <a:pPr marL="0" indent="0" algn="ctr">
              <a:lnSpc>
                <a:spcPct val="100000"/>
              </a:lnSpc>
              <a:spcBef>
                <a:spcPts val="0"/>
              </a:spcBef>
              <a:spcAft>
                <a:spcPts val="300"/>
              </a:spcAft>
              <a:buClrTx/>
              <a:buNone/>
            </a:pPr>
            <a:endParaRPr lang="en-US" sz="300" b="1" dirty="0" smtClean="0">
              <a:solidFill>
                <a:srgbClr val="0B3D91"/>
              </a:solidFill>
            </a:endParaRPr>
          </a:p>
          <a:p>
            <a:pPr marL="0" indent="0" algn="ctr">
              <a:lnSpc>
                <a:spcPct val="100000"/>
              </a:lnSpc>
              <a:spcBef>
                <a:spcPts val="0"/>
              </a:spcBef>
              <a:spcAft>
                <a:spcPts val="300"/>
              </a:spcAft>
              <a:buClrTx/>
              <a:buNone/>
            </a:pPr>
            <a:r>
              <a:rPr lang="en-US" b="1" dirty="0" smtClean="0">
                <a:solidFill>
                  <a:srgbClr val="C00000"/>
                </a:solidFill>
                <a:latin typeface="+mj-lt"/>
              </a:rPr>
              <a:t>Power</a:t>
            </a:r>
            <a:endParaRPr lang="en-US" sz="1200" b="1" dirty="0" smtClean="0">
              <a:solidFill>
                <a:srgbClr val="C00000"/>
              </a:solidFill>
              <a:latin typeface="+mj-lt"/>
            </a:endParaRPr>
          </a:p>
          <a:p>
            <a:pPr>
              <a:lnSpc>
                <a:spcPct val="100000"/>
              </a:lnSpc>
              <a:spcBef>
                <a:spcPts val="0"/>
              </a:spcBef>
              <a:spcAft>
                <a:spcPts val="300"/>
              </a:spcAft>
              <a:buClrTx/>
            </a:pPr>
            <a:r>
              <a:rPr lang="en-US" dirty="0" smtClean="0">
                <a:solidFill>
                  <a:schemeClr val="tx1"/>
                </a:solidFill>
              </a:rPr>
              <a:t>From the GPS to the camera to the radio, most everything on STF-1 requires electrical power to ensure that it properly functions.</a:t>
            </a:r>
          </a:p>
          <a:p>
            <a:pPr>
              <a:lnSpc>
                <a:spcPct val="100000"/>
              </a:lnSpc>
              <a:spcBef>
                <a:spcPts val="0"/>
              </a:spcBef>
              <a:spcAft>
                <a:spcPts val="300"/>
              </a:spcAft>
              <a:buClrTx/>
            </a:pPr>
            <a:r>
              <a:rPr lang="en-US" dirty="0" smtClean="0">
                <a:solidFill>
                  <a:schemeClr val="tx1"/>
                </a:solidFill>
              </a:rPr>
              <a:t>However, due to the standardized size and weight of CubeSats, STF-1 could never carry enough batteries to power the entire mission.</a:t>
            </a:r>
          </a:p>
          <a:p>
            <a:pPr>
              <a:lnSpc>
                <a:spcPct val="100000"/>
              </a:lnSpc>
              <a:spcBef>
                <a:spcPts val="0"/>
              </a:spcBef>
              <a:spcAft>
                <a:spcPts val="300"/>
              </a:spcAft>
              <a:buClrTx/>
            </a:pPr>
            <a:r>
              <a:rPr lang="en-US" dirty="0" smtClean="0">
                <a:solidFill>
                  <a:schemeClr val="tx1"/>
                </a:solidFill>
              </a:rPr>
              <a:t>Instead, STF-1 uses 5 solar panels, which provide power to the other systems through the electronic power system and 3 40WHr Batteries.</a:t>
            </a:r>
          </a:p>
          <a:p>
            <a:pPr>
              <a:lnSpc>
                <a:spcPct val="100000"/>
              </a:lnSpc>
              <a:spcBef>
                <a:spcPts val="0"/>
              </a:spcBef>
              <a:spcAft>
                <a:spcPts val="300"/>
              </a:spcAft>
              <a:buClrTx/>
            </a:pPr>
            <a:endParaRPr lang="en-US" sz="500" dirty="0" smtClean="0">
              <a:solidFill>
                <a:schemeClr val="tx1"/>
              </a:solidFill>
            </a:endParaRPr>
          </a:p>
          <a:p>
            <a:pPr marL="0" indent="0" algn="ctr">
              <a:lnSpc>
                <a:spcPct val="100000"/>
              </a:lnSpc>
              <a:spcBef>
                <a:spcPts val="0"/>
              </a:spcBef>
              <a:spcAft>
                <a:spcPts val="300"/>
              </a:spcAft>
              <a:buClrTx/>
              <a:buNone/>
            </a:pPr>
            <a:r>
              <a:rPr lang="en-US" b="1" dirty="0" smtClean="0">
                <a:solidFill>
                  <a:srgbClr val="C00000"/>
                </a:solidFill>
                <a:latin typeface="+mj-lt"/>
              </a:rPr>
              <a:t>Communications</a:t>
            </a:r>
            <a:endParaRPr lang="en-US" dirty="0" smtClean="0">
              <a:solidFill>
                <a:schemeClr val="tx1"/>
              </a:solidFill>
              <a:latin typeface="+mj-lt"/>
            </a:endParaRPr>
          </a:p>
          <a:p>
            <a:pPr>
              <a:lnSpc>
                <a:spcPct val="100000"/>
              </a:lnSpc>
              <a:spcBef>
                <a:spcPts val="0"/>
              </a:spcBef>
              <a:spcAft>
                <a:spcPts val="300"/>
              </a:spcAft>
              <a:buClrTx/>
            </a:pPr>
            <a:r>
              <a:rPr lang="en-US" dirty="0" smtClean="0">
                <a:solidFill>
                  <a:schemeClr val="tx1"/>
                </a:solidFill>
              </a:rPr>
              <a:t>STF-1 will have a half-duplex radio onboard, along with a UHF/VHF Antenna.</a:t>
            </a:r>
          </a:p>
          <a:p>
            <a:pPr>
              <a:lnSpc>
                <a:spcPct val="100000"/>
              </a:lnSpc>
              <a:spcBef>
                <a:spcPts val="0"/>
              </a:spcBef>
              <a:spcAft>
                <a:spcPts val="300"/>
              </a:spcAft>
              <a:buClrTx/>
            </a:pPr>
            <a:r>
              <a:rPr lang="en-US" dirty="0" smtClean="0">
                <a:solidFill>
                  <a:schemeClr val="tx1"/>
                </a:solidFill>
              </a:rPr>
              <a:t>The radio’s “store and forward” capability allows it to store up to 4 GB of information from the various experiments throughout each orbit.</a:t>
            </a:r>
          </a:p>
          <a:p>
            <a:pPr>
              <a:lnSpc>
                <a:spcPct val="100000"/>
              </a:lnSpc>
              <a:spcBef>
                <a:spcPts val="0"/>
              </a:spcBef>
              <a:spcAft>
                <a:spcPts val="300"/>
              </a:spcAft>
              <a:buClrTx/>
            </a:pPr>
            <a:r>
              <a:rPr lang="en-US" dirty="0" smtClean="0">
                <a:solidFill>
                  <a:schemeClr val="tx1"/>
                </a:solidFill>
              </a:rPr>
              <a:t>Then, when the ground station is in sight during each orbit, the radio will transmit the stored data. </a:t>
            </a:r>
          </a:p>
          <a:p>
            <a:pPr>
              <a:lnSpc>
                <a:spcPct val="100000"/>
              </a:lnSpc>
              <a:spcBef>
                <a:spcPts val="0"/>
              </a:spcBef>
              <a:spcAft>
                <a:spcPts val="300"/>
              </a:spcAft>
              <a:buClrTx/>
            </a:pPr>
            <a:r>
              <a:rPr lang="en-US" dirty="0" smtClean="0">
                <a:solidFill>
                  <a:schemeClr val="tx1"/>
                </a:solidFill>
              </a:rPr>
              <a:t>Additionally, the radio is equipped with a micro-processor that allows the ground team to communicate with the on board computer. </a:t>
            </a:r>
          </a:p>
          <a:p>
            <a:pPr>
              <a:lnSpc>
                <a:spcPct val="100000"/>
              </a:lnSpc>
              <a:spcBef>
                <a:spcPts val="0"/>
              </a:spcBef>
              <a:spcAft>
                <a:spcPts val="300"/>
              </a:spcAft>
              <a:buClrTx/>
            </a:pPr>
            <a:r>
              <a:rPr lang="en-US" dirty="0" smtClean="0">
                <a:solidFill>
                  <a:schemeClr val="tx1"/>
                </a:solidFill>
              </a:rPr>
              <a:t>Ultimately, this </a:t>
            </a:r>
            <a:r>
              <a:rPr lang="en-US" dirty="0">
                <a:solidFill>
                  <a:schemeClr val="tx1"/>
                </a:solidFill>
              </a:rPr>
              <a:t>system allows </a:t>
            </a:r>
            <a:r>
              <a:rPr lang="en-US" dirty="0" smtClean="0">
                <a:solidFill>
                  <a:schemeClr val="tx1"/>
                </a:solidFill>
              </a:rPr>
              <a:t>the CubeSat to relay data </a:t>
            </a:r>
            <a:r>
              <a:rPr lang="en-US" dirty="0">
                <a:solidFill>
                  <a:schemeClr val="tx1"/>
                </a:solidFill>
              </a:rPr>
              <a:t>findings and </a:t>
            </a:r>
            <a:r>
              <a:rPr lang="en-US" dirty="0" smtClean="0">
                <a:solidFill>
                  <a:schemeClr val="tx1"/>
                </a:solidFill>
              </a:rPr>
              <a:t>receive commands from </a:t>
            </a:r>
            <a:r>
              <a:rPr lang="en-US" smtClean="0">
                <a:solidFill>
                  <a:schemeClr val="tx1"/>
                </a:solidFill>
              </a:rPr>
              <a:t>the ground team. </a:t>
            </a:r>
            <a:endParaRPr lang="en-US" dirty="0" smtClean="0">
              <a:solidFill>
                <a:schemeClr val="tx1"/>
              </a:solidFill>
            </a:endParaRPr>
          </a:p>
          <a:p>
            <a:pPr>
              <a:lnSpc>
                <a:spcPct val="100000"/>
              </a:lnSpc>
              <a:spcBef>
                <a:spcPts val="0"/>
              </a:spcBef>
              <a:spcAft>
                <a:spcPts val="300"/>
              </a:spcAft>
              <a:buClrTx/>
            </a:pPr>
            <a:endParaRPr lang="en-US" sz="500" dirty="0" smtClean="0">
              <a:solidFill>
                <a:schemeClr val="tx1"/>
              </a:solidFill>
            </a:endParaRPr>
          </a:p>
          <a:p>
            <a:pPr marL="0" indent="0" algn="ctr">
              <a:lnSpc>
                <a:spcPct val="100000"/>
              </a:lnSpc>
              <a:spcBef>
                <a:spcPts val="0"/>
              </a:spcBef>
              <a:spcAft>
                <a:spcPts val="300"/>
              </a:spcAft>
              <a:buClrTx/>
              <a:buNone/>
            </a:pPr>
            <a:r>
              <a:rPr lang="en-US" b="1" dirty="0" smtClean="0">
                <a:solidFill>
                  <a:srgbClr val="C00000"/>
                </a:solidFill>
              </a:rPr>
              <a:t>Computing</a:t>
            </a:r>
          </a:p>
          <a:p>
            <a:pPr>
              <a:lnSpc>
                <a:spcPct val="100000"/>
              </a:lnSpc>
              <a:spcBef>
                <a:spcPts val="0"/>
              </a:spcBef>
              <a:spcAft>
                <a:spcPts val="300"/>
              </a:spcAft>
              <a:buClrTx/>
            </a:pPr>
            <a:r>
              <a:rPr lang="en-US" dirty="0" smtClean="0">
                <a:solidFill>
                  <a:schemeClr val="tx1"/>
                </a:solidFill>
              </a:rPr>
              <a:t>STF-1 will have a </a:t>
            </a:r>
            <a:r>
              <a:rPr lang="en-US" dirty="0" err="1" smtClean="0">
                <a:solidFill>
                  <a:schemeClr val="tx1"/>
                </a:solidFill>
              </a:rPr>
              <a:t>NanoMind</a:t>
            </a:r>
            <a:r>
              <a:rPr lang="en-US" dirty="0" smtClean="0">
                <a:solidFill>
                  <a:schemeClr val="tx1"/>
                </a:solidFill>
              </a:rPr>
              <a:t> A3200, which is comprised of the A3200 on-board computer (OBC), a magnetometer, and a gyroscope. </a:t>
            </a:r>
          </a:p>
          <a:p>
            <a:pPr>
              <a:lnSpc>
                <a:spcPct val="100000"/>
              </a:lnSpc>
              <a:spcBef>
                <a:spcPts val="0"/>
              </a:spcBef>
              <a:spcAft>
                <a:spcPts val="300"/>
              </a:spcAft>
              <a:buClrTx/>
            </a:pPr>
            <a:r>
              <a:rPr lang="en-US" dirty="0" smtClean="0">
                <a:solidFill>
                  <a:schemeClr val="tx1"/>
                </a:solidFill>
              </a:rPr>
              <a:t>The OBC is the system that operates all space applications.</a:t>
            </a:r>
          </a:p>
          <a:p>
            <a:pPr>
              <a:lnSpc>
                <a:spcPct val="100000"/>
              </a:lnSpc>
              <a:spcBef>
                <a:spcPts val="0"/>
              </a:spcBef>
              <a:spcAft>
                <a:spcPts val="300"/>
              </a:spcAft>
              <a:buClrTx/>
            </a:pPr>
            <a:r>
              <a:rPr lang="en-US" dirty="0" smtClean="0">
                <a:solidFill>
                  <a:schemeClr val="tx1"/>
                </a:solidFill>
              </a:rPr>
              <a:t>The magnetometer and gyroscope function together as an attitude stabilization system.</a:t>
            </a:r>
          </a:p>
          <a:p>
            <a:pPr>
              <a:lnSpc>
                <a:spcPct val="100000"/>
              </a:lnSpc>
              <a:spcBef>
                <a:spcPts val="0"/>
              </a:spcBef>
              <a:spcAft>
                <a:spcPts val="300"/>
              </a:spcAft>
              <a:buClrTx/>
            </a:pPr>
            <a:r>
              <a:rPr lang="en-US" dirty="0" smtClean="0">
                <a:solidFill>
                  <a:schemeClr val="tx1"/>
                </a:solidFill>
              </a:rPr>
              <a:t>The computing systems of STF-1 enable it to stay functioning and in orbit. </a:t>
            </a:r>
          </a:p>
          <a:p>
            <a:pPr>
              <a:lnSpc>
                <a:spcPct val="100000"/>
              </a:lnSpc>
              <a:spcBef>
                <a:spcPts val="0"/>
              </a:spcBef>
              <a:spcAft>
                <a:spcPts val="300"/>
              </a:spcAft>
              <a:buClrTx/>
            </a:pPr>
            <a:endParaRPr lang="en-US" dirty="0" smtClean="0">
              <a:solidFill>
                <a:schemeClr val="tx1"/>
              </a:solidFill>
            </a:endParaRPr>
          </a:p>
        </p:txBody>
      </p:sp>
    </p:spTree>
    <p:extLst>
      <p:ext uri="{BB962C8B-B14F-4D97-AF65-F5344CB8AC3E}">
        <p14:creationId xmlns:p14="http://schemas.microsoft.com/office/powerpoint/2010/main" val="1355467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 Brochure 11 x 8.5">
  <a:themeElements>
    <a:clrScheme name="Black Brochure">
      <a:dk1>
        <a:sysClr val="windowText" lastClr="000000"/>
      </a:dk1>
      <a:lt1>
        <a:sysClr val="window" lastClr="FFFFFF"/>
      </a:lt1>
      <a:dk2>
        <a:srgbClr val="000000"/>
      </a:dk2>
      <a:lt2>
        <a:srgbClr val="F8F8F8"/>
      </a:lt2>
      <a:accent1>
        <a:srgbClr val="EF4623"/>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lackBrochure.potx" id="{E82E603B-C300-4B3A-8D8B-62F7AA018760}" vid="{6A0FD953-A5A3-4406-8679-4C255090AC8E}"/>
    </a:ext>
  </a:extLst>
</a:theme>
</file>

<file path=ppt/theme/theme2.xml><?xml version="1.0" encoding="utf-8"?>
<a:theme xmlns:a="http://schemas.openxmlformats.org/drawingml/2006/main" name="Office Theme">
  <a:themeElements>
    <a:clrScheme name="Black Brochure">
      <a:dk1>
        <a:sysClr val="windowText" lastClr="000000"/>
      </a:dk1>
      <a:lt1>
        <a:sysClr val="window" lastClr="FFFFFF"/>
      </a:lt1>
      <a:dk2>
        <a:srgbClr val="000000"/>
      </a:dk2>
      <a:lt2>
        <a:srgbClr val="F8F8F8"/>
      </a:lt2>
      <a:accent1>
        <a:srgbClr val="EF4623"/>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lack Brochure">
      <a:dk1>
        <a:sysClr val="windowText" lastClr="000000"/>
      </a:dk1>
      <a:lt1>
        <a:sysClr val="window" lastClr="FFFFFF"/>
      </a:lt1>
      <a:dk2>
        <a:srgbClr val="000000"/>
      </a:dk2>
      <a:lt2>
        <a:srgbClr val="F8F8F8"/>
      </a:lt2>
      <a:accent1>
        <a:srgbClr val="EF4623"/>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E13EB1-0060-485A-9A5D-BCEC4A373B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Tri-fold business brochure (black, red design)</Template>
  <TotalTime>0</TotalTime>
  <Words>738</Words>
  <Application>Microsoft Office PowerPoint</Application>
  <PresentationFormat>Custom</PresentationFormat>
  <Paragraphs>66</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Black Brochure 11 x 8.5</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2015-08-05T16:47:38Z</dcterms:created>
  <dcterms:modified xsi:type="dcterms:W3CDTF">2016-06-27T13:13:30Z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TC038951449991</vt:lpwstr>
  </property>
</Properties>
</file>