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3366"/>
    <a:srgbClr val="0000B7"/>
    <a:srgbClr val="800000"/>
    <a:srgbClr val="333399"/>
    <a:srgbClr val="FFD55C"/>
    <a:srgbClr val="EFEC62"/>
    <a:srgbClr val="9EE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13" autoAdjust="0"/>
    <p:restoredTop sz="97304" autoAdjust="0"/>
  </p:normalViewPr>
  <p:slideViewPr>
    <p:cSldViewPr>
      <p:cViewPr>
        <p:scale>
          <a:sx n="30" d="100"/>
          <a:sy n="30" d="100"/>
        </p:scale>
        <p:origin x="1530" y="34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A11E6-0C96-164C-8CE7-06D23AC258AA}" type="datetimeFigureOut">
              <a:rPr lang="en-US" smtClean="0"/>
              <a:pPr/>
              <a:t>6/30/2016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F56DDB-4F0F-B747-8C45-162BB397748C}" type="slidenum">
              <a:rPr lang="en-US" smtClean="0"/>
              <a:pPr/>
              <a:t>‹#›</a:t>
            </a:fld>
            <a:endParaRPr lang="en-US"/>
          </a:p>
        </p:txBody>
      </p:sp>
    </p:spTree>
    <p:extLst>
      <p:ext uri="{BB962C8B-B14F-4D97-AF65-F5344CB8AC3E}">
        <p14:creationId xmlns:p14="http://schemas.microsoft.com/office/powerpoint/2010/main" val="249055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0E17B-0BC0-2544-BA55-3CE2CF580AD3}" type="datetimeFigureOut">
              <a:rPr lang="en-US" smtClean="0"/>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2433B-AB4C-8A46-85A9-9A3D824F152E}" type="slidenum">
              <a:rPr lang="en-US" smtClean="0"/>
              <a:pPr/>
              <a:t>‹#›</a:t>
            </a:fld>
            <a:endParaRPr lang="en-US"/>
          </a:p>
        </p:txBody>
      </p:sp>
    </p:spTree>
    <p:extLst>
      <p:ext uri="{BB962C8B-B14F-4D97-AF65-F5344CB8AC3E}">
        <p14:creationId xmlns:p14="http://schemas.microsoft.com/office/powerpoint/2010/main" val="39641757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2433B-AB4C-8A46-85A9-9A3D824F152E}" type="slidenum">
              <a:rPr lang="en-US" smtClean="0"/>
              <a:pPr/>
              <a:t>1</a:t>
            </a:fld>
            <a:endParaRPr lang="en-US"/>
          </a:p>
        </p:txBody>
      </p:sp>
    </p:spTree>
    <p:extLst>
      <p:ext uri="{BB962C8B-B14F-4D97-AF65-F5344CB8AC3E}">
        <p14:creationId xmlns:p14="http://schemas.microsoft.com/office/powerpoint/2010/main" val="273107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840" y="365760"/>
            <a:ext cx="31089600" cy="402336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dirty="0" err="1" smtClean="0"/>
              <a:t>Clickto</a:t>
            </a:r>
            <a:r>
              <a:rPr lang="en-US" dirty="0" smtClean="0"/>
              <a:t> edit Master title style</a:t>
            </a:r>
          </a:p>
        </p:txBody>
      </p:sp>
      <p:sp>
        <p:nvSpPr>
          <p:cNvPr id="1027" name="Rectangle 3"/>
          <p:cNvSpPr>
            <a:spLocks noGrp="1" noChangeArrowheads="1"/>
          </p:cNvSpPr>
          <p:nvPr>
            <p:ph type="body" idx="1"/>
          </p:nvPr>
        </p:nvSpPr>
        <p:spPr bwMode="auto">
          <a:xfrm>
            <a:off x="3291840" y="5486400"/>
            <a:ext cx="39867840" cy="2670048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15400" b="1">
          <a:solidFill>
            <a:schemeClr val="bg1"/>
          </a:solidFill>
          <a:latin typeface="+mj-lt"/>
          <a:ea typeface="+mj-ea"/>
          <a:cs typeface="+mj-cs"/>
        </a:defRPr>
      </a:lvl1pPr>
      <a:lvl2pPr algn="ctr" rtl="0" eaLnBrk="1" fontAlgn="base" hangingPunct="1">
        <a:spcBef>
          <a:spcPct val="0"/>
        </a:spcBef>
        <a:spcAft>
          <a:spcPct val="0"/>
        </a:spcAft>
        <a:defRPr sz="15400" b="1">
          <a:solidFill>
            <a:schemeClr val="bg1"/>
          </a:solidFill>
          <a:latin typeface="Calibri" pitchFamily="34" charset="0"/>
          <a:cs typeface="Arial" charset="0"/>
        </a:defRPr>
      </a:lvl2pPr>
      <a:lvl3pPr algn="ctr" rtl="0" eaLnBrk="1" fontAlgn="base" hangingPunct="1">
        <a:spcBef>
          <a:spcPct val="0"/>
        </a:spcBef>
        <a:spcAft>
          <a:spcPct val="0"/>
        </a:spcAft>
        <a:defRPr sz="15400" b="1">
          <a:solidFill>
            <a:schemeClr val="bg1"/>
          </a:solidFill>
          <a:latin typeface="Calibri" pitchFamily="34" charset="0"/>
          <a:cs typeface="Arial" charset="0"/>
        </a:defRPr>
      </a:lvl3pPr>
      <a:lvl4pPr algn="ctr" rtl="0" eaLnBrk="1" fontAlgn="base" hangingPunct="1">
        <a:spcBef>
          <a:spcPct val="0"/>
        </a:spcBef>
        <a:spcAft>
          <a:spcPct val="0"/>
        </a:spcAft>
        <a:defRPr sz="15400" b="1">
          <a:solidFill>
            <a:schemeClr val="bg1"/>
          </a:solidFill>
          <a:latin typeface="Calibri" pitchFamily="34" charset="0"/>
          <a:cs typeface="Arial" charset="0"/>
        </a:defRPr>
      </a:lvl4pPr>
      <a:lvl5pPr algn="ctr" rtl="0" eaLnBrk="1" fontAlgn="base" hangingPunct="1">
        <a:spcBef>
          <a:spcPct val="0"/>
        </a:spcBef>
        <a:spcAft>
          <a:spcPct val="0"/>
        </a:spcAft>
        <a:defRPr sz="15400" b="1">
          <a:solidFill>
            <a:schemeClr val="bg1"/>
          </a:solidFill>
          <a:latin typeface="Calibri" pitchFamily="34" charset="0"/>
          <a:cs typeface="Arial" charset="0"/>
        </a:defRPr>
      </a:lvl5pPr>
      <a:lvl6pPr marL="2194560" algn="ctr" rtl="0" eaLnBrk="1" fontAlgn="base" hangingPunct="1">
        <a:spcBef>
          <a:spcPct val="0"/>
        </a:spcBef>
        <a:spcAft>
          <a:spcPct val="0"/>
        </a:spcAft>
        <a:defRPr sz="15400" b="1">
          <a:solidFill>
            <a:schemeClr val="bg1"/>
          </a:solidFill>
          <a:latin typeface="Calibri" pitchFamily="34" charset="0"/>
          <a:cs typeface="Arial" charset="0"/>
        </a:defRPr>
      </a:lvl6pPr>
      <a:lvl7pPr marL="4389120" algn="ctr" rtl="0" eaLnBrk="1" fontAlgn="base" hangingPunct="1">
        <a:spcBef>
          <a:spcPct val="0"/>
        </a:spcBef>
        <a:spcAft>
          <a:spcPct val="0"/>
        </a:spcAft>
        <a:defRPr sz="15400" b="1">
          <a:solidFill>
            <a:schemeClr val="bg1"/>
          </a:solidFill>
          <a:latin typeface="Calibri" pitchFamily="34" charset="0"/>
          <a:cs typeface="Arial" charset="0"/>
        </a:defRPr>
      </a:lvl7pPr>
      <a:lvl8pPr marL="6583680" algn="ctr" rtl="0" eaLnBrk="1" fontAlgn="base" hangingPunct="1">
        <a:spcBef>
          <a:spcPct val="0"/>
        </a:spcBef>
        <a:spcAft>
          <a:spcPct val="0"/>
        </a:spcAft>
        <a:defRPr sz="15400" b="1">
          <a:solidFill>
            <a:schemeClr val="bg1"/>
          </a:solidFill>
          <a:latin typeface="Calibri" pitchFamily="34" charset="0"/>
          <a:cs typeface="Arial" charset="0"/>
        </a:defRPr>
      </a:lvl8pPr>
      <a:lvl9pPr marL="8778240" algn="ctr" rtl="0" eaLnBrk="1" fontAlgn="base" hangingPunct="1">
        <a:spcBef>
          <a:spcPct val="0"/>
        </a:spcBef>
        <a:spcAft>
          <a:spcPct val="0"/>
        </a:spcAft>
        <a:defRPr sz="15400" b="1">
          <a:solidFill>
            <a:schemeClr val="bg1"/>
          </a:solidFill>
          <a:latin typeface="Calibri" pitchFamily="34" charset="0"/>
          <a:cs typeface="Arial" charset="0"/>
        </a:defRPr>
      </a:lvl9pPr>
    </p:titleStyle>
    <p:bodyStyle>
      <a:lvl1pPr marL="1645920" indent="-1645920" algn="l" rtl="0" eaLnBrk="1" fontAlgn="base" hangingPunct="1">
        <a:spcBef>
          <a:spcPct val="20000"/>
        </a:spcBef>
        <a:spcAft>
          <a:spcPct val="0"/>
        </a:spcAft>
        <a:buChar char="•"/>
        <a:defRPr sz="15400">
          <a:solidFill>
            <a:schemeClr val="bg1"/>
          </a:solidFill>
          <a:latin typeface="+mn-lt"/>
          <a:ea typeface="+mn-ea"/>
          <a:cs typeface="+mn-cs"/>
        </a:defRPr>
      </a:lvl1pPr>
      <a:lvl2pPr marL="3566160" indent="-1371600" algn="l" rtl="0" eaLnBrk="1" fontAlgn="base" hangingPunct="1">
        <a:spcBef>
          <a:spcPct val="20000"/>
        </a:spcBef>
        <a:spcAft>
          <a:spcPct val="0"/>
        </a:spcAft>
        <a:buChar char="–"/>
        <a:defRPr sz="13400">
          <a:solidFill>
            <a:schemeClr val="bg1"/>
          </a:solidFill>
          <a:latin typeface="+mn-lt"/>
          <a:cs typeface="+mn-cs"/>
        </a:defRPr>
      </a:lvl2pPr>
      <a:lvl3pPr marL="5486400" indent="-1097280" algn="l" rtl="0" eaLnBrk="1" fontAlgn="base" hangingPunct="1">
        <a:spcBef>
          <a:spcPct val="20000"/>
        </a:spcBef>
        <a:spcAft>
          <a:spcPct val="0"/>
        </a:spcAft>
        <a:buChar char="•"/>
        <a:defRPr sz="11500">
          <a:solidFill>
            <a:schemeClr val="bg1"/>
          </a:solidFill>
          <a:latin typeface="+mn-lt"/>
          <a:cs typeface="+mn-cs"/>
        </a:defRPr>
      </a:lvl3pPr>
      <a:lvl4pPr marL="7680960" indent="-1097280" algn="l" rtl="0" eaLnBrk="1" fontAlgn="base" hangingPunct="1">
        <a:spcBef>
          <a:spcPct val="20000"/>
        </a:spcBef>
        <a:spcAft>
          <a:spcPct val="0"/>
        </a:spcAft>
        <a:buChar char="–"/>
        <a:defRPr sz="9600">
          <a:solidFill>
            <a:schemeClr val="bg1"/>
          </a:solidFill>
          <a:latin typeface="+mn-lt"/>
          <a:cs typeface="+mn-cs"/>
        </a:defRPr>
      </a:lvl4pPr>
      <a:lvl5pPr marL="9875520" indent="-1097280" algn="l" rtl="0" eaLnBrk="1" fontAlgn="base" hangingPunct="1">
        <a:spcBef>
          <a:spcPct val="20000"/>
        </a:spcBef>
        <a:spcAft>
          <a:spcPct val="0"/>
        </a:spcAft>
        <a:buChar char="»"/>
        <a:defRPr sz="9600">
          <a:solidFill>
            <a:schemeClr val="bg1"/>
          </a:solidFill>
          <a:latin typeface="+mn-lt"/>
          <a:cs typeface="+mn-cs"/>
        </a:defRPr>
      </a:lvl5pPr>
      <a:lvl6pPr marL="12070080" indent="-1097280" algn="l" rtl="0" eaLnBrk="1" fontAlgn="base" hangingPunct="1">
        <a:spcBef>
          <a:spcPct val="20000"/>
        </a:spcBef>
        <a:spcAft>
          <a:spcPct val="0"/>
        </a:spcAft>
        <a:buChar char="»"/>
        <a:defRPr sz="9600">
          <a:solidFill>
            <a:schemeClr val="bg1"/>
          </a:solidFill>
          <a:latin typeface="+mn-lt"/>
          <a:cs typeface="+mn-cs"/>
        </a:defRPr>
      </a:lvl6pPr>
      <a:lvl7pPr marL="14264640" indent="-1097280" algn="l" rtl="0" eaLnBrk="1" fontAlgn="base" hangingPunct="1">
        <a:spcBef>
          <a:spcPct val="20000"/>
        </a:spcBef>
        <a:spcAft>
          <a:spcPct val="0"/>
        </a:spcAft>
        <a:buChar char="»"/>
        <a:defRPr sz="9600">
          <a:solidFill>
            <a:schemeClr val="bg1"/>
          </a:solidFill>
          <a:latin typeface="+mn-lt"/>
          <a:cs typeface="+mn-cs"/>
        </a:defRPr>
      </a:lvl7pPr>
      <a:lvl8pPr marL="16459200" indent="-1097280" algn="l" rtl="0" eaLnBrk="1" fontAlgn="base" hangingPunct="1">
        <a:spcBef>
          <a:spcPct val="20000"/>
        </a:spcBef>
        <a:spcAft>
          <a:spcPct val="0"/>
        </a:spcAft>
        <a:buChar char="»"/>
        <a:defRPr sz="9600">
          <a:solidFill>
            <a:schemeClr val="bg1"/>
          </a:solidFill>
          <a:latin typeface="+mn-lt"/>
          <a:cs typeface="+mn-cs"/>
        </a:defRPr>
      </a:lvl8pPr>
      <a:lvl9pPr marL="18653760" indent="-1097280" algn="l" rtl="0" eaLnBrk="1" fontAlgn="base" hangingPunct="1">
        <a:spcBef>
          <a:spcPct val="20000"/>
        </a:spcBef>
        <a:spcAft>
          <a:spcPct val="0"/>
        </a:spcAft>
        <a:buChar char="»"/>
        <a:defRPr sz="9600">
          <a:solidFill>
            <a:schemeClr val="bg1"/>
          </a:solidFill>
          <a:latin typeface="+mn-lt"/>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0.jpeg"/><Relationship Id="rId3" Type="http://schemas.openxmlformats.org/officeDocument/2006/relationships/image" Target="../media/image2.png"/><Relationship Id="rId21" Type="http://schemas.openxmlformats.org/officeDocument/2006/relationships/image" Target="../media/image18.jpeg"/><Relationship Id="rId34" Type="http://schemas.openxmlformats.org/officeDocument/2006/relationships/image" Target="../media/image26.jpe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hyperlink" Target="http://www.wvspacegrant.org/" TargetMode="External"/><Relationship Id="rId33"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14.png"/><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hyperlink" Target="http://www.nasa.gov/audience/forstudents/current-opps-index.html" TargetMode="External"/><Relationship Id="rId32" Type="http://schemas.openxmlformats.org/officeDocument/2006/relationships/image" Target="../media/image24.jpeg"/><Relationship Id="rId5" Type="http://schemas.openxmlformats.org/officeDocument/2006/relationships/image" Target="../media/image4.jpg"/><Relationship Id="rId15" Type="http://schemas.openxmlformats.org/officeDocument/2006/relationships/image" Target="../media/image13.png"/><Relationship Id="rId23" Type="http://schemas.openxmlformats.org/officeDocument/2006/relationships/hyperlink" Target="http://www.stf1.com/" TargetMode="External"/><Relationship Id="rId28" Type="http://schemas.microsoft.com/office/2007/relationships/hdphoto" Target="../media/hdphoto3.wdp"/><Relationship Id="rId36" Type="http://schemas.openxmlformats.org/officeDocument/2006/relationships/image" Target="../media/image28.jpe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3.jpe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1.png"/><Relationship Id="rId30" Type="http://schemas.microsoft.com/office/2007/relationships/hdphoto" Target="../media/hdphoto4.wdp"/><Relationship Id="rId35"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4000"/>
          </a:schemeClr>
        </a:solidFill>
        <a:effectLst/>
      </p:bgPr>
    </p:bg>
    <p:spTree>
      <p:nvGrpSpPr>
        <p:cNvPr id="1" name=""/>
        <p:cNvGrpSpPr/>
        <p:nvPr/>
      </p:nvGrpSpPr>
      <p:grpSpPr>
        <a:xfrm>
          <a:off x="0" y="0"/>
          <a:ext cx="0" cy="0"/>
          <a:chOff x="0" y="0"/>
          <a:chExt cx="0" cy="0"/>
        </a:xfrm>
      </p:grpSpPr>
      <p:sp>
        <p:nvSpPr>
          <p:cNvPr id="89" name="Rounded Rectangle 88"/>
          <p:cNvSpPr/>
          <p:nvPr/>
        </p:nvSpPr>
        <p:spPr>
          <a:xfrm>
            <a:off x="8839200" y="4495800"/>
            <a:ext cx="21793200" cy="16611600"/>
          </a:xfrm>
          <a:prstGeom prst="roundRect">
            <a:avLst>
              <a:gd name="adj" fmla="val 9058"/>
            </a:avLst>
          </a:prstGeom>
          <a:gradFill flip="none" rotWithShape="1">
            <a:gsLst>
              <a:gs pos="0">
                <a:schemeClr val="bg1">
                  <a:lumMod val="75000"/>
                </a:schemeClr>
              </a:gs>
              <a:gs pos="50000">
                <a:schemeClr val="bg1">
                  <a:lumMod val="95000"/>
                </a:schemeClr>
              </a:gs>
              <a:gs pos="100000">
                <a:schemeClr val="lt1">
                  <a:shade val="100000"/>
                  <a:satMod val="115000"/>
                </a:schemeClr>
              </a:gs>
            </a:gsLst>
            <a:lin ang="5400000" scaled="1"/>
            <a:tileRect/>
          </a:gradFill>
          <a:effectLst>
            <a:outerShdw blurRad="279400" dist="1181100" dir="5400000" sx="93000" sy="93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3"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074" r="20453"/>
          <a:stretch/>
        </p:blipFill>
        <p:spPr>
          <a:xfrm>
            <a:off x="10287000" y="4463841"/>
            <a:ext cx="18738961" cy="16606642"/>
          </a:xfrm>
        </p:spPr>
      </p:pic>
      <p:sp>
        <p:nvSpPr>
          <p:cNvPr id="38" name="Rounded Rectangle 37"/>
          <p:cNvSpPr/>
          <p:nvPr/>
        </p:nvSpPr>
        <p:spPr>
          <a:xfrm>
            <a:off x="228600" y="21564600"/>
            <a:ext cx="9906000" cy="1086018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p:cNvSpPr txBox="1"/>
          <p:nvPr/>
        </p:nvSpPr>
        <p:spPr>
          <a:xfrm flipH="1">
            <a:off x="9372600" y="14173200"/>
            <a:ext cx="5360266" cy="1877437"/>
          </a:xfrm>
          <a:prstGeom prst="rect">
            <a:avLst/>
          </a:prstGeom>
          <a:noFill/>
        </p:spPr>
        <p:txBody>
          <a:bodyPr wrap="square" rtlCol="0">
            <a:spAutoFit/>
          </a:bodyPr>
          <a:lstStyle/>
          <a:p>
            <a:pPr marL="0" lvl="1"/>
            <a:r>
              <a:rPr lang="en-US" sz="3200" b="1" dirty="0" smtClean="0">
                <a:solidFill>
                  <a:srgbClr val="800000"/>
                </a:solidFill>
              </a:rPr>
              <a:t>GomSpace Nanomind A3200</a:t>
            </a:r>
            <a:endParaRPr lang="en-US" sz="2800" dirty="0" smtClean="0"/>
          </a:p>
          <a:p>
            <a:pPr marL="522288" lvl="0" indent="-285750">
              <a:buFont typeface="Courier New" pitchFamily="49" charset="0"/>
              <a:buChar char="o"/>
            </a:pPr>
            <a:r>
              <a:rPr lang="en-US" sz="2800" dirty="0" smtClean="0"/>
              <a:t>AVR32 w/ 512KB flash</a:t>
            </a:r>
          </a:p>
          <a:p>
            <a:pPr marL="522288" lvl="0" indent="-285750">
              <a:buFont typeface="Courier New" pitchFamily="49" charset="0"/>
              <a:buChar char="o"/>
            </a:pPr>
            <a:r>
              <a:rPr lang="en-US" sz="2800" dirty="0" smtClean="0"/>
              <a:t>125Mb NOR flash</a:t>
            </a:r>
          </a:p>
          <a:p>
            <a:pPr marL="522288" lvl="0" indent="-285750">
              <a:buFont typeface="Courier New" pitchFamily="49" charset="0"/>
              <a:buChar char="o"/>
            </a:pPr>
            <a:r>
              <a:rPr lang="en-US" sz="2800" dirty="0" smtClean="0"/>
              <a:t>32MB SDRAM</a:t>
            </a:r>
          </a:p>
        </p:txBody>
      </p:sp>
      <p:sp>
        <p:nvSpPr>
          <p:cNvPr id="55" name="TextBox 54"/>
          <p:cNvSpPr txBox="1"/>
          <p:nvPr/>
        </p:nvSpPr>
        <p:spPr>
          <a:xfrm>
            <a:off x="24536400" y="16927693"/>
            <a:ext cx="6096000" cy="3600986"/>
          </a:xfrm>
          <a:prstGeom prst="rect">
            <a:avLst/>
          </a:prstGeom>
          <a:noFill/>
        </p:spPr>
        <p:txBody>
          <a:bodyPr wrap="square" rtlCol="0">
            <a:spAutoFit/>
          </a:bodyPr>
          <a:lstStyle/>
          <a:p>
            <a:pPr lvl="0"/>
            <a:r>
              <a:rPr lang="en-US" sz="3200" b="1" dirty="0" smtClean="0">
                <a:solidFill>
                  <a:srgbClr val="800000"/>
                </a:solidFill>
              </a:rPr>
              <a:t>ClydeSpace EPS</a:t>
            </a:r>
          </a:p>
          <a:p>
            <a:pPr marL="292100" lvl="0">
              <a:buFont typeface="Courier New"/>
              <a:buChar char="o"/>
            </a:pPr>
            <a:r>
              <a:rPr lang="en-US" sz="2800" dirty="0" smtClean="0"/>
              <a:t>10 command-able power switches</a:t>
            </a:r>
          </a:p>
          <a:p>
            <a:pPr marL="292100" lvl="0">
              <a:buFont typeface="Courier New"/>
              <a:buChar char="o"/>
            </a:pPr>
            <a:r>
              <a:rPr lang="en-US" sz="2800" dirty="0" smtClean="0"/>
              <a:t>Provides 3.3V, 5V, and 12V </a:t>
            </a:r>
          </a:p>
          <a:p>
            <a:pPr marL="292100" lvl="0">
              <a:buFont typeface="Courier New"/>
              <a:buChar char="o"/>
            </a:pPr>
            <a:r>
              <a:rPr lang="en-US" sz="2800" dirty="0" smtClean="0"/>
              <a:t>Optimized for Low Earth Orbit (LEO)</a:t>
            </a:r>
          </a:p>
          <a:p>
            <a:pPr marL="292100" lvl="0">
              <a:buFont typeface="Courier New"/>
              <a:buChar char="o"/>
            </a:pPr>
            <a:r>
              <a:rPr lang="en-US" sz="2800" dirty="0" smtClean="0"/>
              <a:t>Three independent battery charge regulators (BCRs)</a:t>
            </a:r>
          </a:p>
          <a:p>
            <a:pPr marL="292100" lvl="0"/>
            <a:endParaRPr lang="en-US" sz="2800" dirty="0" smtClean="0"/>
          </a:p>
          <a:p>
            <a:pPr marL="292100" lvl="0">
              <a:buFont typeface="Courier New"/>
              <a:buChar char="o"/>
            </a:pPr>
            <a:endParaRPr lang="en-US" sz="2800" dirty="0" smtClean="0"/>
          </a:p>
        </p:txBody>
      </p:sp>
      <p:sp>
        <p:nvSpPr>
          <p:cNvPr id="43" name="TextBox 42"/>
          <p:cNvSpPr txBox="1"/>
          <p:nvPr/>
        </p:nvSpPr>
        <p:spPr>
          <a:xfrm>
            <a:off x="24536400" y="12249042"/>
            <a:ext cx="6011582" cy="2123658"/>
          </a:xfrm>
          <a:prstGeom prst="rect">
            <a:avLst/>
          </a:prstGeom>
          <a:noFill/>
        </p:spPr>
        <p:txBody>
          <a:bodyPr wrap="square" rtlCol="0">
            <a:spAutoFit/>
          </a:bodyPr>
          <a:lstStyle/>
          <a:p>
            <a:pPr marL="228600" lvl="2"/>
            <a:r>
              <a:rPr lang="en-US" sz="3200" b="1" dirty="0" smtClean="0">
                <a:solidFill>
                  <a:srgbClr val="800000"/>
                </a:solidFill>
              </a:rPr>
              <a:t>Physics Payload</a:t>
            </a:r>
          </a:p>
          <a:p>
            <a:pPr marL="571500" lvl="2" indent="-342900">
              <a:buFont typeface="Courier New" pitchFamily="49" charset="0"/>
              <a:buChar char="o"/>
            </a:pPr>
            <a:r>
              <a:rPr lang="en-US" sz="2800" dirty="0" smtClean="0"/>
              <a:t>Geiger Counter</a:t>
            </a:r>
          </a:p>
          <a:p>
            <a:pPr marL="571500" lvl="2" indent="-342900">
              <a:buFont typeface="Courier New" pitchFamily="49" charset="0"/>
              <a:buChar char="o"/>
            </a:pPr>
            <a:r>
              <a:rPr lang="en-US" sz="2800" dirty="0" smtClean="0"/>
              <a:t>Very Low Frequency (VLF) receiver</a:t>
            </a:r>
          </a:p>
          <a:p>
            <a:pPr marL="571500" lvl="2" indent="-342900">
              <a:buFont typeface="Courier New" pitchFamily="49" charset="0"/>
              <a:buChar char="o"/>
            </a:pPr>
            <a:r>
              <a:rPr lang="en-US" sz="2800" dirty="0" smtClean="0"/>
              <a:t>Plasma Probe</a:t>
            </a:r>
          </a:p>
          <a:p>
            <a:endParaRPr lang="en-US" sz="1600" dirty="0"/>
          </a:p>
        </p:txBody>
      </p:sp>
      <p:sp>
        <p:nvSpPr>
          <p:cNvPr id="54" name="TextBox 53"/>
          <p:cNvSpPr txBox="1"/>
          <p:nvPr/>
        </p:nvSpPr>
        <p:spPr>
          <a:xfrm>
            <a:off x="9331031" y="16741676"/>
            <a:ext cx="6590040" cy="2308324"/>
          </a:xfrm>
          <a:prstGeom prst="rect">
            <a:avLst/>
          </a:prstGeom>
          <a:noFill/>
        </p:spPr>
        <p:txBody>
          <a:bodyPr wrap="square" rtlCol="0">
            <a:spAutoFit/>
          </a:bodyPr>
          <a:lstStyle/>
          <a:p>
            <a:pPr lvl="0"/>
            <a:r>
              <a:rPr lang="en-US" sz="3200" b="1" dirty="0" smtClean="0">
                <a:solidFill>
                  <a:srgbClr val="800000"/>
                </a:solidFill>
              </a:rPr>
              <a:t>ClydeSpace 40 WHr Batteries</a:t>
            </a:r>
            <a:endParaRPr lang="en-US" sz="2400" dirty="0" smtClean="0"/>
          </a:p>
          <a:p>
            <a:pPr marL="576263" lvl="2" indent="-290513">
              <a:buFont typeface="Courier New"/>
              <a:buChar char="o"/>
            </a:pPr>
            <a:r>
              <a:rPr lang="en-US" sz="2800" dirty="0" smtClean="0"/>
              <a:t>Lithium Polymer</a:t>
            </a:r>
          </a:p>
          <a:p>
            <a:pPr marL="576263" lvl="2" indent="-290513">
              <a:buFont typeface="Courier New"/>
              <a:buChar char="o"/>
            </a:pPr>
            <a:r>
              <a:rPr lang="en-US" sz="2800" dirty="0" smtClean="0"/>
              <a:t>Independent for redundancy</a:t>
            </a:r>
          </a:p>
          <a:p>
            <a:pPr marL="576263" lvl="2" indent="-290513">
              <a:buFont typeface="Courier New"/>
              <a:buChar char="o"/>
            </a:pPr>
            <a:r>
              <a:rPr lang="en-US" sz="2800" dirty="0" smtClean="0"/>
              <a:t>Internal heaters</a:t>
            </a:r>
          </a:p>
          <a:p>
            <a:pPr lvl="0"/>
            <a:endParaRPr lang="en-US" sz="2800" dirty="0"/>
          </a:p>
        </p:txBody>
      </p:sp>
      <p:sp>
        <p:nvSpPr>
          <p:cNvPr id="39" name="TextBox 38"/>
          <p:cNvSpPr txBox="1"/>
          <p:nvPr/>
        </p:nvSpPr>
        <p:spPr>
          <a:xfrm>
            <a:off x="9417805" y="8893076"/>
            <a:ext cx="6503266" cy="2308324"/>
          </a:xfrm>
          <a:prstGeom prst="rect">
            <a:avLst/>
          </a:prstGeom>
          <a:noFill/>
        </p:spPr>
        <p:txBody>
          <a:bodyPr wrap="square" rtlCol="0">
            <a:spAutoFit/>
          </a:bodyPr>
          <a:lstStyle/>
          <a:p>
            <a:pPr lvl="0"/>
            <a:r>
              <a:rPr lang="en-US" sz="3200" dirty="0" smtClean="0"/>
              <a:t> </a:t>
            </a:r>
            <a:r>
              <a:rPr lang="en-US" sz="3200" b="1" dirty="0" smtClean="0">
                <a:solidFill>
                  <a:srgbClr val="800000"/>
                </a:solidFill>
              </a:rPr>
              <a:t>ISISpace Chassis</a:t>
            </a:r>
          </a:p>
          <a:p>
            <a:pPr marL="522288" lvl="0" indent="-285750">
              <a:buFont typeface="Courier New" pitchFamily="49" charset="0"/>
              <a:buChar char="o"/>
            </a:pPr>
            <a:r>
              <a:rPr lang="en-US" sz="2800" dirty="0" smtClean="0"/>
              <a:t>Modular structure</a:t>
            </a:r>
          </a:p>
          <a:p>
            <a:pPr marL="522288" lvl="0" indent="-285750">
              <a:buFont typeface="Courier New" pitchFamily="49" charset="0"/>
              <a:buChar char="o"/>
            </a:pPr>
            <a:r>
              <a:rPr lang="en-US" sz="2800" dirty="0" smtClean="0"/>
              <a:t>Each unit assembled independently</a:t>
            </a:r>
          </a:p>
          <a:p>
            <a:pPr marL="522288" lvl="0" indent="-285750">
              <a:buFont typeface="Courier New" pitchFamily="49" charset="0"/>
              <a:buChar char="o"/>
            </a:pPr>
            <a:r>
              <a:rPr lang="en-US" sz="2800" dirty="0" smtClean="0"/>
              <a:t>COTS component</a:t>
            </a:r>
          </a:p>
          <a:p>
            <a:pPr marL="522288" lvl="0" indent="-285750">
              <a:buFont typeface="Courier New" pitchFamily="49" charset="0"/>
              <a:buChar char="o"/>
            </a:pPr>
            <a:r>
              <a:rPr lang="en-US" sz="2800" dirty="0" smtClean="0"/>
              <a:t>Compatible with P-POD</a:t>
            </a:r>
          </a:p>
        </p:txBody>
      </p:sp>
      <p:sp>
        <p:nvSpPr>
          <p:cNvPr id="96" name="TextBox 95"/>
          <p:cNvSpPr txBox="1"/>
          <p:nvPr/>
        </p:nvSpPr>
        <p:spPr>
          <a:xfrm>
            <a:off x="10363200" y="4581002"/>
            <a:ext cx="18211800" cy="861774"/>
          </a:xfrm>
          <a:prstGeom prst="rect">
            <a:avLst/>
          </a:prstGeom>
          <a:noFill/>
        </p:spPr>
        <p:txBody>
          <a:bodyPr wrap="square" rtlCol="0">
            <a:spAutoFit/>
          </a:bodyPr>
          <a:lstStyle/>
          <a:p>
            <a:r>
              <a:rPr lang="en-US" sz="4000" b="1" dirty="0" smtClean="0">
                <a:solidFill>
                  <a:srgbClr val="002F5F"/>
                </a:solidFill>
              </a:rPr>
              <a:t>Anatomy of STF-1</a:t>
            </a:r>
          </a:p>
          <a:p>
            <a:endParaRPr lang="en-US" sz="1000" dirty="0"/>
          </a:p>
        </p:txBody>
      </p:sp>
      <p:sp>
        <p:nvSpPr>
          <p:cNvPr id="1050" name="TextBox 1049"/>
          <p:cNvSpPr txBox="1"/>
          <p:nvPr/>
        </p:nvSpPr>
        <p:spPr>
          <a:xfrm>
            <a:off x="539161" y="22614553"/>
            <a:ext cx="5480639" cy="4524315"/>
          </a:xfrm>
          <a:prstGeom prst="rect">
            <a:avLst/>
          </a:prstGeom>
          <a:noFill/>
        </p:spPr>
        <p:txBody>
          <a:bodyPr wrap="square" rtlCol="0">
            <a:spAutoFit/>
          </a:bodyPr>
          <a:lstStyle/>
          <a:p>
            <a:r>
              <a:rPr lang="en-US" sz="2400" b="1" dirty="0" smtClean="0">
                <a:solidFill>
                  <a:srgbClr val="800000"/>
                </a:solidFill>
              </a:rPr>
              <a:t>MEMS IMU Swarm</a:t>
            </a:r>
          </a:p>
          <a:p>
            <a:pPr marL="522288" lvl="0" indent="-285750">
              <a:buFont typeface="Courier New" pitchFamily="49" charset="0"/>
              <a:buChar char="o"/>
            </a:pPr>
            <a:r>
              <a:rPr lang="en-US" sz="2400" dirty="0" smtClean="0"/>
              <a:t>MEMS Inertial Measurement Units</a:t>
            </a:r>
          </a:p>
          <a:p>
            <a:pPr marL="522288" lvl="0" indent="-285750">
              <a:buFont typeface="Courier New" pitchFamily="49" charset="0"/>
              <a:buChar char="o"/>
            </a:pPr>
            <a:r>
              <a:rPr lang="en-US" sz="2400" dirty="0" smtClean="0"/>
              <a:t>Designed to overcome Size, Weight, and Power (</a:t>
            </a:r>
            <a:r>
              <a:rPr lang="en-US" sz="2400" dirty="0" err="1" smtClean="0"/>
              <a:t>SWaP</a:t>
            </a:r>
            <a:r>
              <a:rPr lang="en-US" sz="2400" dirty="0" smtClean="0"/>
              <a:t>) constraints that are caused by CubeSats</a:t>
            </a:r>
          </a:p>
          <a:p>
            <a:pPr marL="522288" lvl="0" indent="-285750">
              <a:buFont typeface="Courier New" pitchFamily="49" charset="0"/>
              <a:buChar char="o"/>
            </a:pPr>
            <a:r>
              <a:rPr lang="en-US" sz="2400" dirty="0" smtClean="0"/>
              <a:t>Made up of a cluster of IMUs with the idea that averaged results will be incredibly accurate</a:t>
            </a:r>
          </a:p>
          <a:p>
            <a:pPr marL="522288" lvl="0" indent="-285750">
              <a:buFont typeface="Courier New" pitchFamily="49" charset="0"/>
              <a:buChar char="o"/>
            </a:pPr>
            <a:r>
              <a:rPr lang="en-US" sz="2400" dirty="0" smtClean="0"/>
              <a:t>Gen-2 IMU Cluster flew on sounding rocket in late 2015 </a:t>
            </a:r>
          </a:p>
          <a:p>
            <a:pPr marL="522288" lvl="0" indent="-285750">
              <a:buFont typeface="Courier New" pitchFamily="49" charset="0"/>
              <a:buChar char="o"/>
            </a:pPr>
            <a:r>
              <a:rPr lang="en-US" sz="2400" dirty="0" smtClean="0"/>
              <a:t>Gen-3 (STF-1 version) will be custom-built for the CubeSat </a:t>
            </a:r>
            <a:endParaRPr lang="en-US" sz="2400" b="1" dirty="0" smtClean="0">
              <a:solidFill>
                <a:srgbClr val="800000"/>
              </a:solidFill>
            </a:endParaRPr>
          </a:p>
        </p:txBody>
      </p:sp>
      <p:grpSp>
        <p:nvGrpSpPr>
          <p:cNvPr id="31" name="Group 30"/>
          <p:cNvGrpSpPr/>
          <p:nvPr/>
        </p:nvGrpSpPr>
        <p:grpSpPr>
          <a:xfrm>
            <a:off x="30022800" y="31165800"/>
            <a:ext cx="13905192" cy="1209862"/>
            <a:chOff x="30062208" y="31139780"/>
            <a:chExt cx="13905192" cy="1209862"/>
          </a:xfrm>
          <a:effectLst>
            <a:outerShdw blurRad="292100" dir="13320000" sx="103000" sy="103000" rotWithShape="0">
              <a:prstClr val="black">
                <a:alpha val="40000"/>
              </a:prstClr>
            </a:outerShdw>
          </a:effectLst>
        </p:grpSpPr>
        <p:sp>
          <p:nvSpPr>
            <p:cNvPr id="86" name="Rectangle 69"/>
            <p:cNvSpPr/>
            <p:nvPr/>
          </p:nvSpPr>
          <p:spPr>
            <a:xfrm rot="3717214">
              <a:off x="31631630" y="30377636"/>
              <a:ext cx="402584" cy="3541427"/>
            </a:xfrm>
            <a:custGeom>
              <a:avLst/>
              <a:gdLst>
                <a:gd name="connsiteX0" fmla="*/ 0 w 483220"/>
                <a:gd name="connsiteY0" fmla="*/ 0 h 36487720"/>
                <a:gd name="connsiteX1" fmla="*/ 483220 w 483220"/>
                <a:gd name="connsiteY1" fmla="*/ 0 h 36487720"/>
                <a:gd name="connsiteX2" fmla="*/ 483220 w 483220"/>
                <a:gd name="connsiteY2" fmla="*/ 364877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483220 w 483220"/>
                <a:gd name="connsiteY2" fmla="*/ 36475020 h 36487720"/>
                <a:gd name="connsiteX3" fmla="*/ 0 w 483220"/>
                <a:gd name="connsiteY3" fmla="*/ 36487720 h 36487720"/>
                <a:gd name="connsiteX4" fmla="*/ 0 w 483220"/>
                <a:gd name="connsiteY4" fmla="*/ 0 h 36487720"/>
                <a:gd name="connsiteX0" fmla="*/ 0 w 485482"/>
                <a:gd name="connsiteY0" fmla="*/ 0 h 36952789"/>
                <a:gd name="connsiteX1" fmla="*/ 485482 w 485482"/>
                <a:gd name="connsiteY1" fmla="*/ 465069 h 36952789"/>
                <a:gd name="connsiteX2" fmla="*/ 485482 w 485482"/>
                <a:gd name="connsiteY2" fmla="*/ 36940089 h 36952789"/>
                <a:gd name="connsiteX3" fmla="*/ 2262 w 485482"/>
                <a:gd name="connsiteY3" fmla="*/ 36952789 h 36952789"/>
                <a:gd name="connsiteX4" fmla="*/ 0 w 485482"/>
                <a:gd name="connsiteY4" fmla="*/ 0 h 36952789"/>
                <a:gd name="connsiteX0" fmla="*/ 0 w 485482"/>
                <a:gd name="connsiteY0" fmla="*/ 0 h 36952789"/>
                <a:gd name="connsiteX1" fmla="*/ 485482 w 485482"/>
                <a:gd name="connsiteY1" fmla="*/ 465069 h 36952789"/>
                <a:gd name="connsiteX2" fmla="*/ 478463 w 485482"/>
                <a:gd name="connsiteY2" fmla="*/ 30114375 h 36952789"/>
                <a:gd name="connsiteX3" fmla="*/ 2262 w 485482"/>
                <a:gd name="connsiteY3" fmla="*/ 36952789 h 36952789"/>
                <a:gd name="connsiteX4" fmla="*/ 0 w 485482"/>
                <a:gd name="connsiteY4" fmla="*/ 0 h 36952789"/>
                <a:gd name="connsiteX0" fmla="*/ 0 w 485482"/>
                <a:gd name="connsiteY0" fmla="*/ 0 h 39348581"/>
                <a:gd name="connsiteX1" fmla="*/ 485482 w 485482"/>
                <a:gd name="connsiteY1" fmla="*/ 465069 h 39348581"/>
                <a:gd name="connsiteX2" fmla="*/ 478463 w 485482"/>
                <a:gd name="connsiteY2" fmla="*/ 30114375 h 39348581"/>
                <a:gd name="connsiteX3" fmla="*/ 9986 w 485482"/>
                <a:gd name="connsiteY3" fmla="*/ 39348585 h 39348581"/>
                <a:gd name="connsiteX4" fmla="*/ 0 w 485482"/>
                <a:gd name="connsiteY4" fmla="*/ 0 h 39348581"/>
                <a:gd name="connsiteX0" fmla="*/ 0 w 498184"/>
                <a:gd name="connsiteY0" fmla="*/ 1 h 39381793"/>
                <a:gd name="connsiteX1" fmla="*/ 498184 w 498184"/>
                <a:gd name="connsiteY1" fmla="*/ 498281 h 39381793"/>
                <a:gd name="connsiteX2" fmla="*/ 491165 w 498184"/>
                <a:gd name="connsiteY2" fmla="*/ 30147587 h 39381793"/>
                <a:gd name="connsiteX3" fmla="*/ 22688 w 498184"/>
                <a:gd name="connsiteY3" fmla="*/ 39381797 h 39381793"/>
                <a:gd name="connsiteX4" fmla="*/ 0 w 498184"/>
                <a:gd name="connsiteY4" fmla="*/ 1 h 39381793"/>
                <a:gd name="connsiteX0" fmla="*/ 0 w 490903"/>
                <a:gd name="connsiteY0" fmla="*/ -4 h 39454255"/>
                <a:gd name="connsiteX1" fmla="*/ 490903 w 490903"/>
                <a:gd name="connsiteY1" fmla="*/ 570743 h 39454255"/>
                <a:gd name="connsiteX2" fmla="*/ 483884 w 490903"/>
                <a:gd name="connsiteY2" fmla="*/ 30220049 h 39454255"/>
                <a:gd name="connsiteX3" fmla="*/ 15407 w 490903"/>
                <a:gd name="connsiteY3" fmla="*/ 39454259 h 39454255"/>
                <a:gd name="connsiteX4" fmla="*/ 0 w 490903"/>
                <a:gd name="connsiteY4" fmla="*/ -4 h 39454255"/>
                <a:gd name="connsiteX0" fmla="*/ 0 w 496507"/>
                <a:gd name="connsiteY0" fmla="*/ -1 h 39485550"/>
                <a:gd name="connsiteX1" fmla="*/ 496507 w 496507"/>
                <a:gd name="connsiteY1" fmla="*/ 602038 h 39485550"/>
                <a:gd name="connsiteX2" fmla="*/ 489488 w 496507"/>
                <a:gd name="connsiteY2" fmla="*/ 30251344 h 39485550"/>
                <a:gd name="connsiteX3" fmla="*/ 21011 w 496507"/>
                <a:gd name="connsiteY3" fmla="*/ 39485554 h 39485550"/>
                <a:gd name="connsiteX4" fmla="*/ 0 w 496507"/>
                <a:gd name="connsiteY4" fmla="*/ -1 h 39485550"/>
                <a:gd name="connsiteX0" fmla="*/ 0 w 489594"/>
                <a:gd name="connsiteY0" fmla="*/ -1 h 39485550"/>
                <a:gd name="connsiteX1" fmla="*/ 456984 w 489594"/>
                <a:gd name="connsiteY1" fmla="*/ 2228808 h 39485550"/>
                <a:gd name="connsiteX2" fmla="*/ 489488 w 489594"/>
                <a:gd name="connsiteY2" fmla="*/ 30251344 h 39485550"/>
                <a:gd name="connsiteX3" fmla="*/ 21011 w 489594"/>
                <a:gd name="connsiteY3" fmla="*/ 39485554 h 39485550"/>
                <a:gd name="connsiteX4" fmla="*/ 0 w 489594"/>
                <a:gd name="connsiteY4" fmla="*/ -1 h 39485550"/>
                <a:gd name="connsiteX0" fmla="*/ 0 w 484932"/>
                <a:gd name="connsiteY0" fmla="*/ -4 h 39648038"/>
                <a:gd name="connsiteX1" fmla="*/ 452322 w 484932"/>
                <a:gd name="connsiteY1" fmla="*/ 2391296 h 39648038"/>
                <a:gd name="connsiteX2" fmla="*/ 484826 w 484932"/>
                <a:gd name="connsiteY2" fmla="*/ 30413832 h 39648038"/>
                <a:gd name="connsiteX3" fmla="*/ 16349 w 484932"/>
                <a:gd name="connsiteY3" fmla="*/ 39648042 h 39648038"/>
                <a:gd name="connsiteX4" fmla="*/ 0 w 484932"/>
                <a:gd name="connsiteY4" fmla="*/ -4 h 39648038"/>
                <a:gd name="connsiteX0" fmla="*/ 0 w 484839"/>
                <a:gd name="connsiteY0" fmla="*/ -4 h 39648038"/>
                <a:gd name="connsiteX1" fmla="*/ 180147 w 484839"/>
                <a:gd name="connsiteY1" fmla="*/ 1022437 h 39648038"/>
                <a:gd name="connsiteX2" fmla="*/ 484826 w 484839"/>
                <a:gd name="connsiteY2" fmla="*/ 30413832 h 39648038"/>
                <a:gd name="connsiteX3" fmla="*/ 16349 w 484839"/>
                <a:gd name="connsiteY3" fmla="*/ 39648042 h 39648038"/>
                <a:gd name="connsiteX4" fmla="*/ 0 w 484839"/>
                <a:gd name="connsiteY4" fmla="*/ -4 h 39648038"/>
                <a:gd name="connsiteX0" fmla="*/ 0 w 481893"/>
                <a:gd name="connsiteY0" fmla="*/ -5 h 39546745"/>
                <a:gd name="connsiteX1" fmla="*/ 177201 w 481893"/>
                <a:gd name="connsiteY1" fmla="*/ 921144 h 39546745"/>
                <a:gd name="connsiteX2" fmla="*/ 481880 w 481893"/>
                <a:gd name="connsiteY2" fmla="*/ 30312539 h 39546745"/>
                <a:gd name="connsiteX3" fmla="*/ 13403 w 481893"/>
                <a:gd name="connsiteY3" fmla="*/ 39546749 h 39546745"/>
                <a:gd name="connsiteX4" fmla="*/ 0 w 481893"/>
                <a:gd name="connsiteY4" fmla="*/ -5 h 39546745"/>
                <a:gd name="connsiteX0" fmla="*/ 0 w 423600"/>
                <a:gd name="connsiteY0" fmla="*/ -5 h 39546745"/>
                <a:gd name="connsiteX1" fmla="*/ 177201 w 423600"/>
                <a:gd name="connsiteY1" fmla="*/ 921144 h 39546745"/>
                <a:gd name="connsiteX2" fmla="*/ 423584 w 423600"/>
                <a:gd name="connsiteY2" fmla="*/ 29760846 h 39546745"/>
                <a:gd name="connsiteX3" fmla="*/ 13403 w 423600"/>
                <a:gd name="connsiteY3" fmla="*/ 39546749 h 39546745"/>
                <a:gd name="connsiteX4" fmla="*/ 0 w 423600"/>
                <a:gd name="connsiteY4" fmla="*/ -5 h 39546745"/>
                <a:gd name="connsiteX0" fmla="*/ 53980 w 477580"/>
                <a:gd name="connsiteY0" fmla="*/ -5 h 39171253"/>
                <a:gd name="connsiteX1" fmla="*/ 231181 w 477580"/>
                <a:gd name="connsiteY1" fmla="*/ 921144 h 39171253"/>
                <a:gd name="connsiteX2" fmla="*/ 477564 w 477580"/>
                <a:gd name="connsiteY2" fmla="*/ 29760846 h 39171253"/>
                <a:gd name="connsiteX3" fmla="*/ 132 w 477580"/>
                <a:gd name="connsiteY3" fmla="*/ 39171252 h 39171253"/>
                <a:gd name="connsiteX4" fmla="*/ 53980 w 477580"/>
                <a:gd name="connsiteY4" fmla="*/ -5 h 39171253"/>
                <a:gd name="connsiteX0" fmla="*/ 53980 w 456564"/>
                <a:gd name="connsiteY0" fmla="*/ -5 h 39171253"/>
                <a:gd name="connsiteX1" fmla="*/ 231181 w 456564"/>
                <a:gd name="connsiteY1" fmla="*/ 921144 h 39171253"/>
                <a:gd name="connsiteX2" fmla="*/ 456547 w 456564"/>
                <a:gd name="connsiteY2" fmla="*/ 29643509 h 39171253"/>
                <a:gd name="connsiteX3" fmla="*/ 132 w 456564"/>
                <a:gd name="connsiteY3" fmla="*/ 39171252 h 39171253"/>
                <a:gd name="connsiteX4" fmla="*/ 53980 w 456564"/>
                <a:gd name="connsiteY4" fmla="*/ -5 h 39171253"/>
                <a:gd name="connsiteX0" fmla="*/ 0 w 402584"/>
                <a:gd name="connsiteY0" fmla="*/ -5 h 37556158"/>
                <a:gd name="connsiteX1" fmla="*/ 177201 w 402584"/>
                <a:gd name="connsiteY1" fmla="*/ 921144 h 37556158"/>
                <a:gd name="connsiteX2" fmla="*/ 402567 w 402584"/>
                <a:gd name="connsiteY2" fmla="*/ 29643509 h 37556158"/>
                <a:gd name="connsiteX3" fmla="*/ 1271 w 402584"/>
                <a:gd name="connsiteY3" fmla="*/ 37556156 h 37556158"/>
                <a:gd name="connsiteX4" fmla="*/ 0 w 402584"/>
                <a:gd name="connsiteY4" fmla="*/ -5 h 37556158"/>
                <a:gd name="connsiteX0" fmla="*/ 0 w 402584"/>
                <a:gd name="connsiteY0" fmla="*/ -5 h 37115635"/>
                <a:gd name="connsiteX1" fmla="*/ 177201 w 402584"/>
                <a:gd name="connsiteY1" fmla="*/ 921144 h 37115635"/>
                <a:gd name="connsiteX2" fmla="*/ 402567 w 402584"/>
                <a:gd name="connsiteY2" fmla="*/ 29643509 h 37115635"/>
                <a:gd name="connsiteX3" fmla="*/ 23664 w 402584"/>
                <a:gd name="connsiteY3" fmla="*/ 37115635 h 37115635"/>
                <a:gd name="connsiteX4" fmla="*/ 0 w 402584"/>
                <a:gd name="connsiteY4" fmla="*/ -5 h 37115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84" h="37115635">
                  <a:moveTo>
                    <a:pt x="0" y="-5"/>
                  </a:moveTo>
                  <a:lnTo>
                    <a:pt x="177201" y="921144"/>
                  </a:lnTo>
                  <a:cubicBezTo>
                    <a:pt x="174861" y="10804246"/>
                    <a:pt x="404907" y="19760407"/>
                    <a:pt x="402567" y="29643509"/>
                  </a:cubicBezTo>
                  <a:lnTo>
                    <a:pt x="23664" y="37115635"/>
                  </a:lnTo>
                  <a:cubicBezTo>
                    <a:pt x="20335" y="23999440"/>
                    <a:pt x="3329" y="13116190"/>
                    <a:pt x="0" y="-5"/>
                  </a:cubicBez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9"/>
            <p:cNvSpPr/>
            <p:nvPr/>
          </p:nvSpPr>
          <p:spPr>
            <a:xfrm rot="5400000">
              <a:off x="38391790" y="26047390"/>
              <a:ext cx="483220" cy="10668000"/>
            </a:xfrm>
            <a:custGeom>
              <a:avLst/>
              <a:gdLst>
                <a:gd name="connsiteX0" fmla="*/ 0 w 483220"/>
                <a:gd name="connsiteY0" fmla="*/ 0 h 36487720"/>
                <a:gd name="connsiteX1" fmla="*/ 483220 w 483220"/>
                <a:gd name="connsiteY1" fmla="*/ 0 h 36487720"/>
                <a:gd name="connsiteX2" fmla="*/ 483220 w 483220"/>
                <a:gd name="connsiteY2" fmla="*/ 364877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483220 w 483220"/>
                <a:gd name="connsiteY2" fmla="*/ 364750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178420 w 483220"/>
                <a:gd name="connsiteY2" fmla="*/ 36475020 h 36487720"/>
                <a:gd name="connsiteX3" fmla="*/ 0 w 483220"/>
                <a:gd name="connsiteY3" fmla="*/ 36487720 h 36487720"/>
                <a:gd name="connsiteX4" fmla="*/ 0 w 483220"/>
                <a:gd name="connsiteY4" fmla="*/ 0 h 3648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20" h="36487720">
                  <a:moveTo>
                    <a:pt x="0" y="0"/>
                  </a:moveTo>
                  <a:lnTo>
                    <a:pt x="483220" y="0"/>
                  </a:lnTo>
                  <a:lnTo>
                    <a:pt x="178420" y="36475020"/>
                  </a:lnTo>
                  <a:lnTo>
                    <a:pt x="0" y="36487720"/>
                  </a:lnTo>
                  <a:lnTo>
                    <a:pt x="0" y="0"/>
                  </a:ln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a:xfrm rot="5400000" flipH="1">
            <a:off x="38467990" y="26149610"/>
            <a:ext cx="330820" cy="10668000"/>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1"/>
          <p:cNvSpPr/>
          <p:nvPr/>
        </p:nvSpPr>
        <p:spPr>
          <a:xfrm rot="3600000">
            <a:off x="31752444" y="30529772"/>
            <a:ext cx="654792" cy="3580678"/>
          </a:xfrm>
          <a:custGeom>
            <a:avLst/>
            <a:gdLst>
              <a:gd name="connsiteX0" fmla="*/ 0 w 580484"/>
              <a:gd name="connsiteY0" fmla="*/ 0 h 4077452"/>
              <a:gd name="connsiteX1" fmla="*/ 580484 w 580484"/>
              <a:gd name="connsiteY1" fmla="*/ 0 h 4077452"/>
              <a:gd name="connsiteX2" fmla="*/ 580484 w 580484"/>
              <a:gd name="connsiteY2" fmla="*/ 4077452 h 4077452"/>
              <a:gd name="connsiteX3" fmla="*/ 0 w 580484"/>
              <a:gd name="connsiteY3" fmla="*/ 4077452 h 4077452"/>
              <a:gd name="connsiteX4" fmla="*/ 0 w 580484"/>
              <a:gd name="connsiteY4" fmla="*/ 0 h 4077452"/>
              <a:gd name="connsiteX0" fmla="*/ 0 w 580484"/>
              <a:gd name="connsiteY0" fmla="*/ 0 h 4077452"/>
              <a:gd name="connsiteX1" fmla="*/ 580484 w 580484"/>
              <a:gd name="connsiteY1" fmla="*/ 0 h 4077452"/>
              <a:gd name="connsiteX2" fmla="*/ 573103 w 580484"/>
              <a:gd name="connsiteY2" fmla="*/ 3347287 h 4077452"/>
              <a:gd name="connsiteX3" fmla="*/ 0 w 580484"/>
              <a:gd name="connsiteY3" fmla="*/ 4077452 h 4077452"/>
              <a:gd name="connsiteX4" fmla="*/ 0 w 580484"/>
              <a:gd name="connsiteY4" fmla="*/ 0 h 4077452"/>
              <a:gd name="connsiteX0" fmla="*/ 91 w 580575"/>
              <a:gd name="connsiteY0" fmla="*/ 0 h 4363361"/>
              <a:gd name="connsiteX1" fmla="*/ 580575 w 580575"/>
              <a:gd name="connsiteY1" fmla="*/ 0 h 4363361"/>
              <a:gd name="connsiteX2" fmla="*/ 573194 w 580575"/>
              <a:gd name="connsiteY2" fmla="*/ 3347287 h 4363361"/>
              <a:gd name="connsiteX3" fmla="*/ 0 w 580575"/>
              <a:gd name="connsiteY3" fmla="*/ 4363361 h 4363361"/>
              <a:gd name="connsiteX4" fmla="*/ 91 w 580575"/>
              <a:gd name="connsiteY4" fmla="*/ 0 h 4363361"/>
              <a:gd name="connsiteX0" fmla="*/ 91 w 580575"/>
              <a:gd name="connsiteY0" fmla="*/ 0 h 4363361"/>
              <a:gd name="connsiteX1" fmla="*/ 580575 w 580575"/>
              <a:gd name="connsiteY1" fmla="*/ 0 h 4363361"/>
              <a:gd name="connsiteX2" fmla="*/ 576681 w 580575"/>
              <a:gd name="connsiteY2" fmla="*/ 3360299 h 4363361"/>
              <a:gd name="connsiteX3" fmla="*/ 0 w 580575"/>
              <a:gd name="connsiteY3" fmla="*/ 4363361 h 4363361"/>
              <a:gd name="connsiteX4" fmla="*/ 91 w 580575"/>
              <a:gd name="connsiteY4" fmla="*/ 0 h 4363361"/>
              <a:gd name="connsiteX0" fmla="*/ 91 w 585758"/>
              <a:gd name="connsiteY0" fmla="*/ 0 h 4363361"/>
              <a:gd name="connsiteX1" fmla="*/ 580575 w 585758"/>
              <a:gd name="connsiteY1" fmla="*/ 0 h 4363361"/>
              <a:gd name="connsiteX2" fmla="*/ 585355 w 585758"/>
              <a:gd name="connsiteY2" fmla="*/ 3357975 h 4363361"/>
              <a:gd name="connsiteX3" fmla="*/ 0 w 585758"/>
              <a:gd name="connsiteY3" fmla="*/ 4363361 h 4363361"/>
              <a:gd name="connsiteX4" fmla="*/ 91 w 585758"/>
              <a:gd name="connsiteY4" fmla="*/ 0 h 4363361"/>
              <a:gd name="connsiteX0" fmla="*/ 91 w 589465"/>
              <a:gd name="connsiteY0" fmla="*/ 0 h 4363361"/>
              <a:gd name="connsiteX1" fmla="*/ 580575 w 589465"/>
              <a:gd name="connsiteY1" fmla="*/ 0 h 4363361"/>
              <a:gd name="connsiteX2" fmla="*/ 589165 w 589465"/>
              <a:gd name="connsiteY2" fmla="*/ 3351375 h 4363361"/>
              <a:gd name="connsiteX3" fmla="*/ 0 w 589465"/>
              <a:gd name="connsiteY3" fmla="*/ 4363361 h 4363361"/>
              <a:gd name="connsiteX4" fmla="*/ 91 w 589465"/>
              <a:gd name="connsiteY4" fmla="*/ 0 h 4363361"/>
              <a:gd name="connsiteX0" fmla="*/ 1 w 589375"/>
              <a:gd name="connsiteY0" fmla="*/ 0 h 4367171"/>
              <a:gd name="connsiteX1" fmla="*/ 580485 w 589375"/>
              <a:gd name="connsiteY1" fmla="*/ 0 h 4367171"/>
              <a:gd name="connsiteX2" fmla="*/ 589075 w 589375"/>
              <a:gd name="connsiteY2" fmla="*/ 3351375 h 4367171"/>
              <a:gd name="connsiteX3" fmla="*/ 6509 w 589375"/>
              <a:gd name="connsiteY3" fmla="*/ 4367171 h 4367171"/>
              <a:gd name="connsiteX4" fmla="*/ 1 w 589375"/>
              <a:gd name="connsiteY4" fmla="*/ 0 h 4367171"/>
              <a:gd name="connsiteX0" fmla="*/ 91 w 589465"/>
              <a:gd name="connsiteY0" fmla="*/ 0 h 4363361"/>
              <a:gd name="connsiteX1" fmla="*/ 580575 w 589465"/>
              <a:gd name="connsiteY1" fmla="*/ 0 h 4363361"/>
              <a:gd name="connsiteX2" fmla="*/ 589165 w 589465"/>
              <a:gd name="connsiteY2" fmla="*/ 3351375 h 4363361"/>
              <a:gd name="connsiteX3" fmla="*/ 0 w 589465"/>
              <a:gd name="connsiteY3" fmla="*/ 4363361 h 4363361"/>
              <a:gd name="connsiteX4" fmla="*/ 91 w 589465"/>
              <a:gd name="connsiteY4" fmla="*/ 0 h 4363361"/>
              <a:gd name="connsiteX0" fmla="*/ 1 w 589375"/>
              <a:gd name="connsiteY0" fmla="*/ 0 h 4365742"/>
              <a:gd name="connsiteX1" fmla="*/ 580485 w 589375"/>
              <a:gd name="connsiteY1" fmla="*/ 0 h 4365742"/>
              <a:gd name="connsiteX2" fmla="*/ 589075 w 589375"/>
              <a:gd name="connsiteY2" fmla="*/ 3351375 h 4365742"/>
              <a:gd name="connsiteX3" fmla="*/ 4035 w 589375"/>
              <a:gd name="connsiteY3" fmla="*/ 4365742 h 4365742"/>
              <a:gd name="connsiteX4" fmla="*/ 1 w 589375"/>
              <a:gd name="connsiteY4" fmla="*/ 0 h 4365742"/>
              <a:gd name="connsiteX0" fmla="*/ 1 w 595789"/>
              <a:gd name="connsiteY0" fmla="*/ 0 h 4365742"/>
              <a:gd name="connsiteX1" fmla="*/ 580485 w 595789"/>
              <a:gd name="connsiteY1" fmla="*/ 0 h 4365742"/>
              <a:gd name="connsiteX2" fmla="*/ 595580 w 595789"/>
              <a:gd name="connsiteY2" fmla="*/ 3349631 h 4365742"/>
              <a:gd name="connsiteX3" fmla="*/ 4035 w 595789"/>
              <a:gd name="connsiteY3" fmla="*/ 4365742 h 4365742"/>
              <a:gd name="connsiteX4" fmla="*/ 1 w 595789"/>
              <a:gd name="connsiteY4" fmla="*/ 0 h 4365742"/>
              <a:gd name="connsiteX0" fmla="*/ 1 w 595789"/>
              <a:gd name="connsiteY0" fmla="*/ 0 h 4357493"/>
              <a:gd name="connsiteX1" fmla="*/ 580485 w 595789"/>
              <a:gd name="connsiteY1" fmla="*/ 0 h 4357493"/>
              <a:gd name="connsiteX2" fmla="*/ 595580 w 595789"/>
              <a:gd name="connsiteY2" fmla="*/ 3349631 h 4357493"/>
              <a:gd name="connsiteX3" fmla="*/ 8797 w 595789"/>
              <a:gd name="connsiteY3" fmla="*/ 4357493 h 4357493"/>
              <a:gd name="connsiteX4" fmla="*/ 1 w 595789"/>
              <a:gd name="connsiteY4" fmla="*/ 0 h 4357493"/>
              <a:gd name="connsiteX0" fmla="*/ 1 w 580485"/>
              <a:gd name="connsiteY0" fmla="*/ 0 h 4357493"/>
              <a:gd name="connsiteX1" fmla="*/ 580485 w 580485"/>
              <a:gd name="connsiteY1" fmla="*/ 0 h 4357493"/>
              <a:gd name="connsiteX2" fmla="*/ 576714 w 580485"/>
              <a:gd name="connsiteY2" fmla="*/ 2810810 h 4357493"/>
              <a:gd name="connsiteX3" fmla="*/ 8797 w 580485"/>
              <a:gd name="connsiteY3" fmla="*/ 4357493 h 4357493"/>
              <a:gd name="connsiteX4" fmla="*/ 1 w 580485"/>
              <a:gd name="connsiteY4" fmla="*/ 0 h 4357493"/>
              <a:gd name="connsiteX0" fmla="*/ 1 w 580485"/>
              <a:gd name="connsiteY0" fmla="*/ 0 h 3783465"/>
              <a:gd name="connsiteX1" fmla="*/ 580485 w 580485"/>
              <a:gd name="connsiteY1" fmla="*/ 0 h 3783465"/>
              <a:gd name="connsiteX2" fmla="*/ 576714 w 580485"/>
              <a:gd name="connsiteY2" fmla="*/ 2810810 h 3783465"/>
              <a:gd name="connsiteX3" fmla="*/ 43252 w 580485"/>
              <a:gd name="connsiteY3" fmla="*/ 3783465 h 3783465"/>
              <a:gd name="connsiteX4" fmla="*/ 1 w 580485"/>
              <a:gd name="connsiteY4" fmla="*/ 0 h 3783465"/>
              <a:gd name="connsiteX0" fmla="*/ 15935 w 596419"/>
              <a:gd name="connsiteY0" fmla="*/ 0 h 3631977"/>
              <a:gd name="connsiteX1" fmla="*/ 596419 w 596419"/>
              <a:gd name="connsiteY1" fmla="*/ 0 h 3631977"/>
              <a:gd name="connsiteX2" fmla="*/ 592648 w 596419"/>
              <a:gd name="connsiteY2" fmla="*/ 2810810 h 3631977"/>
              <a:gd name="connsiteX3" fmla="*/ 0 w 596419"/>
              <a:gd name="connsiteY3" fmla="*/ 3631977 h 3631977"/>
              <a:gd name="connsiteX4" fmla="*/ 15935 w 596419"/>
              <a:gd name="connsiteY4" fmla="*/ 0 h 3631977"/>
              <a:gd name="connsiteX0" fmla="*/ 15935 w 596419"/>
              <a:gd name="connsiteY0" fmla="*/ 0 h 3631977"/>
              <a:gd name="connsiteX1" fmla="*/ 596419 w 596419"/>
              <a:gd name="connsiteY1" fmla="*/ 0 h 3631977"/>
              <a:gd name="connsiteX2" fmla="*/ 525412 w 596419"/>
              <a:gd name="connsiteY2" fmla="*/ 2698667 h 3631977"/>
              <a:gd name="connsiteX3" fmla="*/ 0 w 596419"/>
              <a:gd name="connsiteY3" fmla="*/ 3631977 h 3631977"/>
              <a:gd name="connsiteX4" fmla="*/ 15935 w 596419"/>
              <a:gd name="connsiteY4" fmla="*/ 0 h 3631977"/>
              <a:gd name="connsiteX0" fmla="*/ 46142 w 626626"/>
              <a:gd name="connsiteY0" fmla="*/ 0 h 3623336"/>
              <a:gd name="connsiteX1" fmla="*/ 626626 w 626626"/>
              <a:gd name="connsiteY1" fmla="*/ 0 h 3623336"/>
              <a:gd name="connsiteX2" fmla="*/ 555619 w 626626"/>
              <a:gd name="connsiteY2" fmla="*/ 2698667 h 3623336"/>
              <a:gd name="connsiteX3" fmla="*/ 0 w 626626"/>
              <a:gd name="connsiteY3" fmla="*/ 3623336 h 3623336"/>
              <a:gd name="connsiteX4" fmla="*/ 46142 w 626626"/>
              <a:gd name="connsiteY4" fmla="*/ 0 h 3623336"/>
              <a:gd name="connsiteX0" fmla="*/ 46142 w 626626"/>
              <a:gd name="connsiteY0" fmla="*/ 0 h 3623336"/>
              <a:gd name="connsiteX1" fmla="*/ 626626 w 626626"/>
              <a:gd name="connsiteY1" fmla="*/ 0 h 3623336"/>
              <a:gd name="connsiteX2" fmla="*/ 535821 w 626626"/>
              <a:gd name="connsiteY2" fmla="*/ 2687237 h 3623336"/>
              <a:gd name="connsiteX3" fmla="*/ 0 w 626626"/>
              <a:gd name="connsiteY3" fmla="*/ 3623336 h 3623336"/>
              <a:gd name="connsiteX4" fmla="*/ 46142 w 626626"/>
              <a:gd name="connsiteY4" fmla="*/ 0 h 3623336"/>
              <a:gd name="connsiteX0" fmla="*/ 74308 w 654792"/>
              <a:gd name="connsiteY0" fmla="*/ 0 h 3580678"/>
              <a:gd name="connsiteX1" fmla="*/ 654792 w 654792"/>
              <a:gd name="connsiteY1" fmla="*/ 0 h 3580678"/>
              <a:gd name="connsiteX2" fmla="*/ 563987 w 654792"/>
              <a:gd name="connsiteY2" fmla="*/ 2687237 h 3580678"/>
              <a:gd name="connsiteX3" fmla="*/ 0 w 654792"/>
              <a:gd name="connsiteY3" fmla="*/ 3580678 h 3580678"/>
              <a:gd name="connsiteX4" fmla="*/ 74308 w 654792"/>
              <a:gd name="connsiteY4" fmla="*/ 0 h 3580678"/>
              <a:gd name="connsiteX0" fmla="*/ 74308 w 654792"/>
              <a:gd name="connsiteY0" fmla="*/ 0 h 3580678"/>
              <a:gd name="connsiteX1" fmla="*/ 654792 w 654792"/>
              <a:gd name="connsiteY1" fmla="*/ 0 h 3580678"/>
              <a:gd name="connsiteX2" fmla="*/ 528202 w 654792"/>
              <a:gd name="connsiteY2" fmla="*/ 2657778 h 3580678"/>
              <a:gd name="connsiteX3" fmla="*/ 0 w 654792"/>
              <a:gd name="connsiteY3" fmla="*/ 3580678 h 3580678"/>
              <a:gd name="connsiteX4" fmla="*/ 74308 w 654792"/>
              <a:gd name="connsiteY4" fmla="*/ 0 h 3580678"/>
              <a:gd name="connsiteX0" fmla="*/ 63826 w 654792"/>
              <a:gd name="connsiteY0" fmla="*/ 231516 h 3580678"/>
              <a:gd name="connsiteX1" fmla="*/ 654792 w 654792"/>
              <a:gd name="connsiteY1" fmla="*/ 0 h 3580678"/>
              <a:gd name="connsiteX2" fmla="*/ 528202 w 654792"/>
              <a:gd name="connsiteY2" fmla="*/ 2657778 h 3580678"/>
              <a:gd name="connsiteX3" fmla="*/ 0 w 654792"/>
              <a:gd name="connsiteY3" fmla="*/ 3580678 h 3580678"/>
              <a:gd name="connsiteX4" fmla="*/ 63826 w 654792"/>
              <a:gd name="connsiteY4" fmla="*/ 231516 h 3580678"/>
              <a:gd name="connsiteX0" fmla="*/ 63826 w 654792"/>
              <a:gd name="connsiteY0" fmla="*/ 231516 h 3580678"/>
              <a:gd name="connsiteX1" fmla="*/ 654792 w 654792"/>
              <a:gd name="connsiteY1" fmla="*/ 0 h 3580678"/>
              <a:gd name="connsiteX2" fmla="*/ 528202 w 654792"/>
              <a:gd name="connsiteY2" fmla="*/ 2657778 h 3580678"/>
              <a:gd name="connsiteX3" fmla="*/ 0 w 654792"/>
              <a:gd name="connsiteY3" fmla="*/ 3580678 h 3580678"/>
              <a:gd name="connsiteX4" fmla="*/ 63826 w 654792"/>
              <a:gd name="connsiteY4" fmla="*/ 231516 h 3580678"/>
              <a:gd name="connsiteX0" fmla="*/ 79588 w 654792"/>
              <a:gd name="connsiteY0" fmla="*/ 229618 h 3580678"/>
              <a:gd name="connsiteX1" fmla="*/ 654792 w 654792"/>
              <a:gd name="connsiteY1" fmla="*/ 0 h 3580678"/>
              <a:gd name="connsiteX2" fmla="*/ 528202 w 654792"/>
              <a:gd name="connsiteY2" fmla="*/ 2657778 h 3580678"/>
              <a:gd name="connsiteX3" fmla="*/ 0 w 654792"/>
              <a:gd name="connsiteY3" fmla="*/ 3580678 h 3580678"/>
              <a:gd name="connsiteX4" fmla="*/ 79588 w 654792"/>
              <a:gd name="connsiteY4" fmla="*/ 229618 h 3580678"/>
              <a:gd name="connsiteX0" fmla="*/ 71340 w 654792"/>
              <a:gd name="connsiteY0" fmla="*/ 224856 h 3580678"/>
              <a:gd name="connsiteX1" fmla="*/ 654792 w 654792"/>
              <a:gd name="connsiteY1" fmla="*/ 0 h 3580678"/>
              <a:gd name="connsiteX2" fmla="*/ 528202 w 654792"/>
              <a:gd name="connsiteY2" fmla="*/ 2657778 h 3580678"/>
              <a:gd name="connsiteX3" fmla="*/ 0 w 654792"/>
              <a:gd name="connsiteY3" fmla="*/ 3580678 h 3580678"/>
              <a:gd name="connsiteX4" fmla="*/ 71340 w 654792"/>
              <a:gd name="connsiteY4" fmla="*/ 224856 h 3580678"/>
              <a:gd name="connsiteX0" fmla="*/ 69830 w 654792"/>
              <a:gd name="connsiteY0" fmla="*/ 232234 h 3580678"/>
              <a:gd name="connsiteX1" fmla="*/ 654792 w 654792"/>
              <a:gd name="connsiteY1" fmla="*/ 0 h 3580678"/>
              <a:gd name="connsiteX2" fmla="*/ 528202 w 654792"/>
              <a:gd name="connsiteY2" fmla="*/ 2657778 h 3580678"/>
              <a:gd name="connsiteX3" fmla="*/ 0 w 654792"/>
              <a:gd name="connsiteY3" fmla="*/ 3580678 h 3580678"/>
              <a:gd name="connsiteX4" fmla="*/ 69830 w 654792"/>
              <a:gd name="connsiteY4" fmla="*/ 232234 h 358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92" h="3580678">
                <a:moveTo>
                  <a:pt x="69830" y="232234"/>
                </a:moveTo>
                <a:lnTo>
                  <a:pt x="654792" y="0"/>
                </a:lnTo>
                <a:cubicBezTo>
                  <a:pt x="652332" y="1115762"/>
                  <a:pt x="530662" y="1542016"/>
                  <a:pt x="528202" y="2657778"/>
                </a:cubicBezTo>
                <a:lnTo>
                  <a:pt x="0" y="3580678"/>
                </a:lnTo>
                <a:cubicBezTo>
                  <a:pt x="30" y="2126224"/>
                  <a:pt x="69800" y="1686688"/>
                  <a:pt x="69830" y="232234"/>
                </a:cubicBezTo>
                <a:close/>
              </a:path>
            </a:pathLst>
          </a:cu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6199" y="3402980"/>
            <a:ext cx="43967399" cy="2159620"/>
            <a:chOff x="-76199" y="3402980"/>
            <a:chExt cx="43967399" cy="2159620"/>
          </a:xfrm>
          <a:effectLst>
            <a:outerShdw blurRad="330200" dist="254000" dir="5400000" sx="99000" sy="99000" algn="t" rotWithShape="0">
              <a:prstClr val="black">
                <a:alpha val="40000"/>
              </a:prstClr>
            </a:outerShdw>
          </a:effectLst>
        </p:grpSpPr>
        <p:sp>
          <p:nvSpPr>
            <p:cNvPr id="74" name="Rectangle 73"/>
            <p:cNvSpPr/>
            <p:nvPr/>
          </p:nvSpPr>
          <p:spPr>
            <a:xfrm rot="3600000">
              <a:off x="5506693" y="2554193"/>
              <a:ext cx="503800" cy="4273168"/>
            </a:xfrm>
            <a:custGeom>
              <a:avLst/>
              <a:gdLst>
                <a:gd name="connsiteX0" fmla="*/ 0 w 483220"/>
                <a:gd name="connsiteY0" fmla="*/ 0 h 3914200"/>
                <a:gd name="connsiteX1" fmla="*/ 483220 w 483220"/>
                <a:gd name="connsiteY1" fmla="*/ 0 h 3914200"/>
                <a:gd name="connsiteX2" fmla="*/ 483220 w 483220"/>
                <a:gd name="connsiteY2" fmla="*/ 3914200 h 3914200"/>
                <a:gd name="connsiteX3" fmla="*/ 0 w 483220"/>
                <a:gd name="connsiteY3" fmla="*/ 3914200 h 3914200"/>
                <a:gd name="connsiteX4" fmla="*/ 0 w 483220"/>
                <a:gd name="connsiteY4" fmla="*/ 0 h 3914200"/>
                <a:gd name="connsiteX0" fmla="*/ 0 w 485255"/>
                <a:gd name="connsiteY0" fmla="*/ 0 h 3914200"/>
                <a:gd name="connsiteX1" fmla="*/ 485255 w 485255"/>
                <a:gd name="connsiteY1" fmla="*/ 250475 h 3914200"/>
                <a:gd name="connsiteX2" fmla="*/ 483220 w 485255"/>
                <a:gd name="connsiteY2" fmla="*/ 3914200 h 3914200"/>
                <a:gd name="connsiteX3" fmla="*/ 0 w 485255"/>
                <a:gd name="connsiteY3" fmla="*/ 3914200 h 3914200"/>
                <a:gd name="connsiteX4" fmla="*/ 0 w 485255"/>
                <a:gd name="connsiteY4" fmla="*/ 0 h 3914200"/>
                <a:gd name="connsiteX0" fmla="*/ 0 w 483235"/>
                <a:gd name="connsiteY0" fmla="*/ 0 h 3914200"/>
                <a:gd name="connsiteX1" fmla="*/ 463258 w 483235"/>
                <a:gd name="connsiteY1" fmla="*/ 237775 h 3914200"/>
                <a:gd name="connsiteX2" fmla="*/ 483220 w 483235"/>
                <a:gd name="connsiteY2" fmla="*/ 3914200 h 3914200"/>
                <a:gd name="connsiteX3" fmla="*/ 0 w 483235"/>
                <a:gd name="connsiteY3" fmla="*/ 3914200 h 3914200"/>
                <a:gd name="connsiteX4" fmla="*/ 0 w 483235"/>
                <a:gd name="connsiteY4" fmla="*/ 0 h 3914200"/>
                <a:gd name="connsiteX0" fmla="*/ 0 w 476058"/>
                <a:gd name="connsiteY0" fmla="*/ 0 h 3914200"/>
                <a:gd name="connsiteX1" fmla="*/ 463258 w 476058"/>
                <a:gd name="connsiteY1" fmla="*/ 237775 h 3914200"/>
                <a:gd name="connsiteX2" fmla="*/ 476035 w 476058"/>
                <a:gd name="connsiteY2" fmla="*/ 3228144 h 3914200"/>
                <a:gd name="connsiteX3" fmla="*/ 0 w 476058"/>
                <a:gd name="connsiteY3" fmla="*/ 3914200 h 3914200"/>
                <a:gd name="connsiteX4" fmla="*/ 0 w 476058"/>
                <a:gd name="connsiteY4" fmla="*/ 0 h 3914200"/>
                <a:gd name="connsiteX0" fmla="*/ 0 w 476058"/>
                <a:gd name="connsiteY0" fmla="*/ 0 h 3927751"/>
                <a:gd name="connsiteX1" fmla="*/ 463258 w 476058"/>
                <a:gd name="connsiteY1" fmla="*/ 237775 h 3927751"/>
                <a:gd name="connsiteX2" fmla="*/ 476035 w 476058"/>
                <a:gd name="connsiteY2" fmla="*/ 3228144 h 3927751"/>
                <a:gd name="connsiteX3" fmla="*/ 36171 w 476058"/>
                <a:gd name="connsiteY3" fmla="*/ 3927751 h 3927751"/>
                <a:gd name="connsiteX4" fmla="*/ 0 w 476058"/>
                <a:gd name="connsiteY4" fmla="*/ 0 h 3927751"/>
                <a:gd name="connsiteX0" fmla="*/ 0 w 471421"/>
                <a:gd name="connsiteY0" fmla="*/ 0 h 3927751"/>
                <a:gd name="connsiteX1" fmla="*/ 463258 w 471421"/>
                <a:gd name="connsiteY1" fmla="*/ 237775 h 3927751"/>
                <a:gd name="connsiteX2" fmla="*/ 471387 w 471421"/>
                <a:gd name="connsiteY2" fmla="*/ 3210796 h 3927751"/>
                <a:gd name="connsiteX3" fmla="*/ 36171 w 471421"/>
                <a:gd name="connsiteY3" fmla="*/ 3927751 h 3927751"/>
                <a:gd name="connsiteX4" fmla="*/ 0 w 471421"/>
                <a:gd name="connsiteY4" fmla="*/ 0 h 3927751"/>
                <a:gd name="connsiteX0" fmla="*/ 0 w 463258"/>
                <a:gd name="connsiteY0" fmla="*/ 0 h 3927751"/>
                <a:gd name="connsiteX1" fmla="*/ 463258 w 463258"/>
                <a:gd name="connsiteY1" fmla="*/ 237775 h 3927751"/>
                <a:gd name="connsiteX2" fmla="*/ 460388 w 463258"/>
                <a:gd name="connsiteY2" fmla="*/ 3204446 h 3927751"/>
                <a:gd name="connsiteX3" fmla="*/ 36171 w 463258"/>
                <a:gd name="connsiteY3" fmla="*/ 3927751 h 3927751"/>
                <a:gd name="connsiteX4" fmla="*/ 0 w 463258"/>
                <a:gd name="connsiteY4" fmla="*/ 0 h 3927751"/>
                <a:gd name="connsiteX0" fmla="*/ 0 w 469152"/>
                <a:gd name="connsiteY0" fmla="*/ 0 h 3927751"/>
                <a:gd name="connsiteX1" fmla="*/ 463258 w 469152"/>
                <a:gd name="connsiteY1" fmla="*/ 237775 h 3927751"/>
                <a:gd name="connsiteX2" fmla="*/ 469107 w 469152"/>
                <a:gd name="connsiteY2" fmla="*/ 3722745 h 3927751"/>
                <a:gd name="connsiteX3" fmla="*/ 36171 w 469152"/>
                <a:gd name="connsiteY3" fmla="*/ 3927751 h 3927751"/>
                <a:gd name="connsiteX4" fmla="*/ 0 w 469152"/>
                <a:gd name="connsiteY4" fmla="*/ 0 h 3927751"/>
                <a:gd name="connsiteX0" fmla="*/ 0 w 465458"/>
                <a:gd name="connsiteY0" fmla="*/ 0 h 3927751"/>
                <a:gd name="connsiteX1" fmla="*/ 463258 w 465458"/>
                <a:gd name="connsiteY1" fmla="*/ 237775 h 3927751"/>
                <a:gd name="connsiteX2" fmla="*/ 465370 w 465458"/>
                <a:gd name="connsiteY2" fmla="*/ 3500617 h 3927751"/>
                <a:gd name="connsiteX3" fmla="*/ 36171 w 465458"/>
                <a:gd name="connsiteY3" fmla="*/ 3927751 h 3927751"/>
                <a:gd name="connsiteX4" fmla="*/ 0 w 465458"/>
                <a:gd name="connsiteY4" fmla="*/ 0 h 3927751"/>
                <a:gd name="connsiteX0" fmla="*/ 0 w 465458"/>
                <a:gd name="connsiteY0" fmla="*/ 0 h 4149879"/>
                <a:gd name="connsiteX1" fmla="*/ 463258 w 465458"/>
                <a:gd name="connsiteY1" fmla="*/ 237775 h 4149879"/>
                <a:gd name="connsiteX2" fmla="*/ 465370 w 465458"/>
                <a:gd name="connsiteY2" fmla="*/ 3500617 h 4149879"/>
                <a:gd name="connsiteX3" fmla="*/ 39908 w 465458"/>
                <a:gd name="connsiteY3" fmla="*/ 4149879 h 4149879"/>
                <a:gd name="connsiteX4" fmla="*/ 0 w 465458"/>
                <a:gd name="connsiteY4" fmla="*/ 0 h 4149879"/>
                <a:gd name="connsiteX0" fmla="*/ 0 w 481489"/>
                <a:gd name="connsiteY0" fmla="*/ 0 h 4149879"/>
                <a:gd name="connsiteX1" fmla="*/ 463258 w 481489"/>
                <a:gd name="connsiteY1" fmla="*/ 237775 h 4149879"/>
                <a:gd name="connsiteX2" fmla="*/ 481472 w 481489"/>
                <a:gd name="connsiteY2" fmla="*/ 3421926 h 4149879"/>
                <a:gd name="connsiteX3" fmla="*/ 39908 w 481489"/>
                <a:gd name="connsiteY3" fmla="*/ 4149879 h 4149879"/>
                <a:gd name="connsiteX4" fmla="*/ 0 w 481489"/>
                <a:gd name="connsiteY4" fmla="*/ 0 h 4149879"/>
                <a:gd name="connsiteX0" fmla="*/ 0 w 486167"/>
                <a:gd name="connsiteY0" fmla="*/ 0 h 4149879"/>
                <a:gd name="connsiteX1" fmla="*/ 486167 w 486167"/>
                <a:gd name="connsiteY1" fmla="*/ 45696 h 4149879"/>
                <a:gd name="connsiteX2" fmla="*/ 481472 w 486167"/>
                <a:gd name="connsiteY2" fmla="*/ 3421926 h 4149879"/>
                <a:gd name="connsiteX3" fmla="*/ 39908 w 486167"/>
                <a:gd name="connsiteY3" fmla="*/ 4149879 h 4149879"/>
                <a:gd name="connsiteX4" fmla="*/ 0 w 486167"/>
                <a:gd name="connsiteY4" fmla="*/ 0 h 4149879"/>
                <a:gd name="connsiteX0" fmla="*/ 0 w 491275"/>
                <a:gd name="connsiteY0" fmla="*/ 0 h 4149879"/>
                <a:gd name="connsiteX1" fmla="*/ 486167 w 491275"/>
                <a:gd name="connsiteY1" fmla="*/ 45696 h 4149879"/>
                <a:gd name="connsiteX2" fmla="*/ 491225 w 491275"/>
                <a:gd name="connsiteY2" fmla="*/ 3354233 h 4149879"/>
                <a:gd name="connsiteX3" fmla="*/ 39908 w 491275"/>
                <a:gd name="connsiteY3" fmla="*/ 4149879 h 4149879"/>
                <a:gd name="connsiteX4" fmla="*/ 0 w 491275"/>
                <a:gd name="connsiteY4" fmla="*/ 0 h 4149879"/>
                <a:gd name="connsiteX0" fmla="*/ 0 w 486167"/>
                <a:gd name="connsiteY0" fmla="*/ 0 h 4149879"/>
                <a:gd name="connsiteX1" fmla="*/ 486167 w 486167"/>
                <a:gd name="connsiteY1" fmla="*/ 45696 h 4149879"/>
                <a:gd name="connsiteX2" fmla="*/ 481563 w 486167"/>
                <a:gd name="connsiteY2" fmla="*/ 3401447 h 4149879"/>
                <a:gd name="connsiteX3" fmla="*/ 39908 w 486167"/>
                <a:gd name="connsiteY3" fmla="*/ 4149879 h 4149879"/>
                <a:gd name="connsiteX4" fmla="*/ 0 w 486167"/>
                <a:gd name="connsiteY4" fmla="*/ 0 h 4149879"/>
                <a:gd name="connsiteX0" fmla="*/ 0 w 486167"/>
                <a:gd name="connsiteY0" fmla="*/ 0 h 4149879"/>
                <a:gd name="connsiteX1" fmla="*/ 486167 w 486167"/>
                <a:gd name="connsiteY1" fmla="*/ 45696 h 4149879"/>
                <a:gd name="connsiteX2" fmla="*/ 474949 w 486167"/>
                <a:gd name="connsiteY2" fmla="*/ 3375424 h 4149879"/>
                <a:gd name="connsiteX3" fmla="*/ 39908 w 486167"/>
                <a:gd name="connsiteY3" fmla="*/ 4149879 h 4149879"/>
                <a:gd name="connsiteX4" fmla="*/ 0 w 486167"/>
                <a:gd name="connsiteY4" fmla="*/ 0 h 4149879"/>
                <a:gd name="connsiteX0" fmla="*/ 0 w 503530"/>
                <a:gd name="connsiteY0" fmla="*/ 31725 h 4181604"/>
                <a:gd name="connsiteX1" fmla="*/ 503530 w 503530"/>
                <a:gd name="connsiteY1" fmla="*/ 0 h 4181604"/>
                <a:gd name="connsiteX2" fmla="*/ 474949 w 503530"/>
                <a:gd name="connsiteY2" fmla="*/ 3407149 h 4181604"/>
                <a:gd name="connsiteX3" fmla="*/ 39908 w 503530"/>
                <a:gd name="connsiteY3" fmla="*/ 4181604 h 4181604"/>
                <a:gd name="connsiteX4" fmla="*/ 0 w 503530"/>
                <a:gd name="connsiteY4" fmla="*/ 31725 h 4181604"/>
                <a:gd name="connsiteX0" fmla="*/ 0 w 504438"/>
                <a:gd name="connsiteY0" fmla="*/ 47670 h 4197549"/>
                <a:gd name="connsiteX1" fmla="*/ 504438 w 504438"/>
                <a:gd name="connsiteY1" fmla="*/ 0 h 4197549"/>
                <a:gd name="connsiteX2" fmla="*/ 474949 w 504438"/>
                <a:gd name="connsiteY2" fmla="*/ 3423094 h 4197549"/>
                <a:gd name="connsiteX3" fmla="*/ 39908 w 504438"/>
                <a:gd name="connsiteY3" fmla="*/ 4197549 h 4197549"/>
                <a:gd name="connsiteX4" fmla="*/ 0 w 504438"/>
                <a:gd name="connsiteY4" fmla="*/ 47670 h 4197549"/>
                <a:gd name="connsiteX0" fmla="*/ 2872 w 464530"/>
                <a:gd name="connsiteY0" fmla="*/ 0 h 4261324"/>
                <a:gd name="connsiteX1" fmla="*/ 464530 w 464530"/>
                <a:gd name="connsiteY1" fmla="*/ 63775 h 4261324"/>
                <a:gd name="connsiteX2" fmla="*/ 435041 w 464530"/>
                <a:gd name="connsiteY2" fmla="*/ 3486869 h 4261324"/>
                <a:gd name="connsiteX3" fmla="*/ 0 w 464530"/>
                <a:gd name="connsiteY3" fmla="*/ 4261324 h 4261324"/>
                <a:gd name="connsiteX4" fmla="*/ 2872 w 464530"/>
                <a:gd name="connsiteY4" fmla="*/ 0 h 4261324"/>
                <a:gd name="connsiteX0" fmla="*/ 2872 w 480786"/>
                <a:gd name="connsiteY0" fmla="*/ 0 h 4261324"/>
                <a:gd name="connsiteX1" fmla="*/ 480786 w 480786"/>
                <a:gd name="connsiteY1" fmla="*/ 62670 h 4261324"/>
                <a:gd name="connsiteX2" fmla="*/ 435041 w 480786"/>
                <a:gd name="connsiteY2" fmla="*/ 3486869 h 4261324"/>
                <a:gd name="connsiteX3" fmla="*/ 0 w 480786"/>
                <a:gd name="connsiteY3" fmla="*/ 4261324 h 4261324"/>
                <a:gd name="connsiteX4" fmla="*/ 2872 w 480786"/>
                <a:gd name="connsiteY4" fmla="*/ 0 h 4261324"/>
                <a:gd name="connsiteX0" fmla="*/ 2872 w 480786"/>
                <a:gd name="connsiteY0" fmla="*/ 0 h 4261324"/>
                <a:gd name="connsiteX1" fmla="*/ 480786 w 480786"/>
                <a:gd name="connsiteY1" fmla="*/ 62670 h 4261324"/>
                <a:gd name="connsiteX2" fmla="*/ 448920 w 480786"/>
                <a:gd name="connsiteY2" fmla="*/ 3461529 h 4261324"/>
                <a:gd name="connsiteX3" fmla="*/ 0 w 480786"/>
                <a:gd name="connsiteY3" fmla="*/ 4261324 h 4261324"/>
                <a:gd name="connsiteX4" fmla="*/ 2872 w 480786"/>
                <a:gd name="connsiteY4" fmla="*/ 0 h 4261324"/>
                <a:gd name="connsiteX0" fmla="*/ 2872 w 480786"/>
                <a:gd name="connsiteY0" fmla="*/ 0 h 4261324"/>
                <a:gd name="connsiteX1" fmla="*/ 480786 w 480786"/>
                <a:gd name="connsiteY1" fmla="*/ 62670 h 4261324"/>
                <a:gd name="connsiteX2" fmla="*/ 459330 w 480786"/>
                <a:gd name="connsiteY2" fmla="*/ 3442523 h 4261324"/>
                <a:gd name="connsiteX3" fmla="*/ 0 w 480786"/>
                <a:gd name="connsiteY3" fmla="*/ 4261324 h 4261324"/>
                <a:gd name="connsiteX4" fmla="*/ 2872 w 480786"/>
                <a:gd name="connsiteY4" fmla="*/ 0 h 4261324"/>
                <a:gd name="connsiteX0" fmla="*/ 2872 w 480786"/>
                <a:gd name="connsiteY0" fmla="*/ 0 h 4261324"/>
                <a:gd name="connsiteX1" fmla="*/ 480786 w 480786"/>
                <a:gd name="connsiteY1" fmla="*/ 62670 h 4261324"/>
                <a:gd name="connsiteX2" fmla="*/ 453785 w 480786"/>
                <a:gd name="connsiteY2" fmla="*/ 3430702 h 4261324"/>
                <a:gd name="connsiteX3" fmla="*/ 0 w 480786"/>
                <a:gd name="connsiteY3" fmla="*/ 4261324 h 4261324"/>
                <a:gd name="connsiteX4" fmla="*/ 2872 w 480786"/>
                <a:gd name="connsiteY4" fmla="*/ 0 h 4261324"/>
                <a:gd name="connsiteX0" fmla="*/ 2872 w 480786"/>
                <a:gd name="connsiteY0" fmla="*/ 0 h 4261324"/>
                <a:gd name="connsiteX1" fmla="*/ 480786 w 480786"/>
                <a:gd name="connsiteY1" fmla="*/ 62670 h 4261324"/>
                <a:gd name="connsiteX2" fmla="*/ 464535 w 480786"/>
                <a:gd name="connsiteY2" fmla="*/ 3433020 h 4261324"/>
                <a:gd name="connsiteX3" fmla="*/ 0 w 480786"/>
                <a:gd name="connsiteY3" fmla="*/ 4261324 h 4261324"/>
                <a:gd name="connsiteX4" fmla="*/ 2872 w 480786"/>
                <a:gd name="connsiteY4" fmla="*/ 0 h 4261324"/>
                <a:gd name="connsiteX0" fmla="*/ 66 w 477980"/>
                <a:gd name="connsiteY0" fmla="*/ 0 h 4263643"/>
                <a:gd name="connsiteX1" fmla="*/ 477980 w 477980"/>
                <a:gd name="connsiteY1" fmla="*/ 62670 h 4263643"/>
                <a:gd name="connsiteX2" fmla="*/ 461729 w 477980"/>
                <a:gd name="connsiteY2" fmla="*/ 3433020 h 4263643"/>
                <a:gd name="connsiteX3" fmla="*/ 7944 w 477980"/>
                <a:gd name="connsiteY3" fmla="*/ 4263643 h 4263643"/>
                <a:gd name="connsiteX4" fmla="*/ 66 w 477980"/>
                <a:gd name="connsiteY4" fmla="*/ 0 h 4263643"/>
                <a:gd name="connsiteX0" fmla="*/ 27 w 477941"/>
                <a:gd name="connsiteY0" fmla="*/ 0 h 4273168"/>
                <a:gd name="connsiteX1" fmla="*/ 477941 w 477941"/>
                <a:gd name="connsiteY1" fmla="*/ 62670 h 4273168"/>
                <a:gd name="connsiteX2" fmla="*/ 461690 w 477941"/>
                <a:gd name="connsiteY2" fmla="*/ 3433020 h 4273168"/>
                <a:gd name="connsiteX3" fmla="*/ 23556 w 477941"/>
                <a:gd name="connsiteY3" fmla="*/ 4273168 h 4273168"/>
                <a:gd name="connsiteX4" fmla="*/ 27 w 477941"/>
                <a:gd name="connsiteY4" fmla="*/ 0 h 4273168"/>
                <a:gd name="connsiteX0" fmla="*/ 27 w 477941"/>
                <a:gd name="connsiteY0" fmla="*/ 0 h 4273168"/>
                <a:gd name="connsiteX1" fmla="*/ 477941 w 477941"/>
                <a:gd name="connsiteY1" fmla="*/ 62670 h 4273168"/>
                <a:gd name="connsiteX2" fmla="*/ 471171 w 477941"/>
                <a:gd name="connsiteY2" fmla="*/ 3444288 h 4273168"/>
                <a:gd name="connsiteX3" fmla="*/ 23556 w 477941"/>
                <a:gd name="connsiteY3" fmla="*/ 4273168 h 4273168"/>
                <a:gd name="connsiteX4" fmla="*/ 27 w 477941"/>
                <a:gd name="connsiteY4" fmla="*/ 0 h 4273168"/>
                <a:gd name="connsiteX0" fmla="*/ 27 w 477941"/>
                <a:gd name="connsiteY0" fmla="*/ 0 h 4273168"/>
                <a:gd name="connsiteX1" fmla="*/ 477941 w 477941"/>
                <a:gd name="connsiteY1" fmla="*/ 62670 h 4273168"/>
                <a:gd name="connsiteX2" fmla="*/ 471171 w 477941"/>
                <a:gd name="connsiteY2" fmla="*/ 3444288 h 4273168"/>
                <a:gd name="connsiteX3" fmla="*/ 23556 w 477941"/>
                <a:gd name="connsiteY3" fmla="*/ 4273168 h 4273168"/>
                <a:gd name="connsiteX4" fmla="*/ 27 w 477941"/>
                <a:gd name="connsiteY4" fmla="*/ 0 h 4273168"/>
                <a:gd name="connsiteX0" fmla="*/ 27 w 477941"/>
                <a:gd name="connsiteY0" fmla="*/ 0 h 4273168"/>
                <a:gd name="connsiteX1" fmla="*/ 477941 w 477941"/>
                <a:gd name="connsiteY1" fmla="*/ 62670 h 4273168"/>
                <a:gd name="connsiteX2" fmla="*/ 472824 w 477941"/>
                <a:gd name="connsiteY2" fmla="*/ 3450794 h 4273168"/>
                <a:gd name="connsiteX3" fmla="*/ 23556 w 477941"/>
                <a:gd name="connsiteY3" fmla="*/ 4273168 h 4273168"/>
                <a:gd name="connsiteX4" fmla="*/ 27 w 477941"/>
                <a:gd name="connsiteY4" fmla="*/ 0 h 427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941" h="4273168">
                  <a:moveTo>
                    <a:pt x="27" y="0"/>
                  </a:moveTo>
                  <a:lnTo>
                    <a:pt x="477941" y="62670"/>
                  </a:lnTo>
                  <a:cubicBezTo>
                    <a:pt x="477263" y="1283912"/>
                    <a:pt x="473502" y="2229552"/>
                    <a:pt x="472824" y="3450794"/>
                  </a:cubicBezTo>
                  <a:lnTo>
                    <a:pt x="23556" y="4273168"/>
                  </a:lnTo>
                  <a:cubicBezTo>
                    <a:pt x="24513" y="2852727"/>
                    <a:pt x="-930" y="1420441"/>
                    <a:pt x="27" y="0"/>
                  </a:cubicBez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9"/>
            <p:cNvSpPr/>
            <p:nvPr/>
          </p:nvSpPr>
          <p:spPr>
            <a:xfrm rot="5400000" flipH="1">
              <a:off x="1968192" y="3061009"/>
              <a:ext cx="457200" cy="4545982"/>
            </a:xfrm>
            <a:custGeom>
              <a:avLst/>
              <a:gdLst>
                <a:gd name="connsiteX0" fmla="*/ 0 w 483220"/>
                <a:gd name="connsiteY0" fmla="*/ 0 h 36487720"/>
                <a:gd name="connsiteX1" fmla="*/ 483220 w 483220"/>
                <a:gd name="connsiteY1" fmla="*/ 0 h 36487720"/>
                <a:gd name="connsiteX2" fmla="*/ 483220 w 483220"/>
                <a:gd name="connsiteY2" fmla="*/ 364877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483220 w 483220"/>
                <a:gd name="connsiteY2" fmla="*/ 36475020 h 36487720"/>
                <a:gd name="connsiteX3" fmla="*/ 0 w 483220"/>
                <a:gd name="connsiteY3" fmla="*/ 36487720 h 36487720"/>
                <a:gd name="connsiteX4" fmla="*/ 0 w 483220"/>
                <a:gd name="connsiteY4" fmla="*/ 0 h 36487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20" h="36487720">
                  <a:moveTo>
                    <a:pt x="0" y="0"/>
                  </a:moveTo>
                  <a:lnTo>
                    <a:pt x="483220" y="0"/>
                  </a:lnTo>
                  <a:lnTo>
                    <a:pt x="483220" y="36475020"/>
                  </a:lnTo>
                  <a:lnTo>
                    <a:pt x="0" y="36487720"/>
                  </a:lnTo>
                  <a:lnTo>
                    <a:pt x="0" y="0"/>
                  </a:ln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25443830" y="-14561170"/>
              <a:ext cx="483220" cy="36411520"/>
            </a:xfrm>
            <a:custGeom>
              <a:avLst/>
              <a:gdLst>
                <a:gd name="connsiteX0" fmla="*/ 0 w 483220"/>
                <a:gd name="connsiteY0" fmla="*/ 0 h 36487720"/>
                <a:gd name="connsiteX1" fmla="*/ 483220 w 483220"/>
                <a:gd name="connsiteY1" fmla="*/ 0 h 36487720"/>
                <a:gd name="connsiteX2" fmla="*/ 483220 w 483220"/>
                <a:gd name="connsiteY2" fmla="*/ 364877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483220 w 483220"/>
                <a:gd name="connsiteY2" fmla="*/ 36475020 h 36487720"/>
                <a:gd name="connsiteX3" fmla="*/ 0 w 483220"/>
                <a:gd name="connsiteY3" fmla="*/ 36487720 h 36487720"/>
                <a:gd name="connsiteX4" fmla="*/ 0 w 483220"/>
                <a:gd name="connsiteY4" fmla="*/ 0 h 36487720"/>
                <a:gd name="connsiteX0" fmla="*/ 0 w 483220"/>
                <a:gd name="connsiteY0" fmla="*/ 0 h 36487720"/>
                <a:gd name="connsiteX1" fmla="*/ 483220 w 483220"/>
                <a:gd name="connsiteY1" fmla="*/ 0 h 36487720"/>
                <a:gd name="connsiteX2" fmla="*/ 475600 w 483220"/>
                <a:gd name="connsiteY2" fmla="*/ 36223560 h 36487720"/>
                <a:gd name="connsiteX3" fmla="*/ 0 w 483220"/>
                <a:gd name="connsiteY3" fmla="*/ 36487720 h 36487720"/>
                <a:gd name="connsiteX4" fmla="*/ 0 w 483220"/>
                <a:gd name="connsiteY4" fmla="*/ 0 h 36487720"/>
                <a:gd name="connsiteX0" fmla="*/ 0 w 483220"/>
                <a:gd name="connsiteY0" fmla="*/ 0 h 36411520"/>
                <a:gd name="connsiteX1" fmla="*/ 483220 w 483220"/>
                <a:gd name="connsiteY1" fmla="*/ 0 h 36411520"/>
                <a:gd name="connsiteX2" fmla="*/ 475600 w 483220"/>
                <a:gd name="connsiteY2" fmla="*/ 36223560 h 36411520"/>
                <a:gd name="connsiteX3" fmla="*/ 0 w 483220"/>
                <a:gd name="connsiteY3" fmla="*/ 36411520 h 36411520"/>
                <a:gd name="connsiteX4" fmla="*/ 0 w 483220"/>
                <a:gd name="connsiteY4" fmla="*/ 0 h 3641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20" h="36411520">
                  <a:moveTo>
                    <a:pt x="0" y="0"/>
                  </a:moveTo>
                  <a:lnTo>
                    <a:pt x="483220" y="0"/>
                  </a:lnTo>
                  <a:lnTo>
                    <a:pt x="475600" y="36223560"/>
                  </a:lnTo>
                  <a:lnTo>
                    <a:pt x="0" y="36411520"/>
                  </a:lnTo>
                  <a:lnTo>
                    <a:pt x="0" y="0"/>
                  </a:ln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p:cNvSpPr/>
          <p:nvPr/>
        </p:nvSpPr>
        <p:spPr>
          <a:xfrm rot="3600000">
            <a:off x="5630598" y="2435062"/>
            <a:ext cx="773345" cy="3560045"/>
          </a:xfrm>
          <a:custGeom>
            <a:avLst/>
            <a:gdLst>
              <a:gd name="connsiteX0" fmla="*/ 0 w 580484"/>
              <a:gd name="connsiteY0" fmla="*/ 0 h 4077452"/>
              <a:gd name="connsiteX1" fmla="*/ 580484 w 580484"/>
              <a:gd name="connsiteY1" fmla="*/ 0 h 4077452"/>
              <a:gd name="connsiteX2" fmla="*/ 580484 w 580484"/>
              <a:gd name="connsiteY2" fmla="*/ 4077452 h 4077452"/>
              <a:gd name="connsiteX3" fmla="*/ 0 w 580484"/>
              <a:gd name="connsiteY3" fmla="*/ 4077452 h 4077452"/>
              <a:gd name="connsiteX4" fmla="*/ 0 w 580484"/>
              <a:gd name="connsiteY4" fmla="*/ 0 h 4077452"/>
              <a:gd name="connsiteX0" fmla="*/ 0 w 580484"/>
              <a:gd name="connsiteY0" fmla="*/ 0 h 4077452"/>
              <a:gd name="connsiteX1" fmla="*/ 580484 w 580484"/>
              <a:gd name="connsiteY1" fmla="*/ 0 h 4077452"/>
              <a:gd name="connsiteX2" fmla="*/ 573103 w 580484"/>
              <a:gd name="connsiteY2" fmla="*/ 3347287 h 4077452"/>
              <a:gd name="connsiteX3" fmla="*/ 0 w 580484"/>
              <a:gd name="connsiteY3" fmla="*/ 4077452 h 4077452"/>
              <a:gd name="connsiteX4" fmla="*/ 0 w 580484"/>
              <a:gd name="connsiteY4" fmla="*/ 0 h 4077452"/>
              <a:gd name="connsiteX0" fmla="*/ 91 w 580575"/>
              <a:gd name="connsiteY0" fmla="*/ 0 h 4363361"/>
              <a:gd name="connsiteX1" fmla="*/ 580575 w 580575"/>
              <a:gd name="connsiteY1" fmla="*/ 0 h 4363361"/>
              <a:gd name="connsiteX2" fmla="*/ 573194 w 580575"/>
              <a:gd name="connsiteY2" fmla="*/ 3347287 h 4363361"/>
              <a:gd name="connsiteX3" fmla="*/ 0 w 580575"/>
              <a:gd name="connsiteY3" fmla="*/ 4363361 h 4363361"/>
              <a:gd name="connsiteX4" fmla="*/ 91 w 580575"/>
              <a:gd name="connsiteY4" fmla="*/ 0 h 4363361"/>
              <a:gd name="connsiteX0" fmla="*/ 91 w 580575"/>
              <a:gd name="connsiteY0" fmla="*/ 0 h 4363361"/>
              <a:gd name="connsiteX1" fmla="*/ 580575 w 580575"/>
              <a:gd name="connsiteY1" fmla="*/ 0 h 4363361"/>
              <a:gd name="connsiteX2" fmla="*/ 576681 w 580575"/>
              <a:gd name="connsiteY2" fmla="*/ 3360299 h 4363361"/>
              <a:gd name="connsiteX3" fmla="*/ 0 w 580575"/>
              <a:gd name="connsiteY3" fmla="*/ 4363361 h 4363361"/>
              <a:gd name="connsiteX4" fmla="*/ 91 w 580575"/>
              <a:gd name="connsiteY4" fmla="*/ 0 h 4363361"/>
              <a:gd name="connsiteX0" fmla="*/ 91 w 585758"/>
              <a:gd name="connsiteY0" fmla="*/ 0 h 4363361"/>
              <a:gd name="connsiteX1" fmla="*/ 580575 w 585758"/>
              <a:gd name="connsiteY1" fmla="*/ 0 h 4363361"/>
              <a:gd name="connsiteX2" fmla="*/ 585355 w 585758"/>
              <a:gd name="connsiteY2" fmla="*/ 3357975 h 4363361"/>
              <a:gd name="connsiteX3" fmla="*/ 0 w 585758"/>
              <a:gd name="connsiteY3" fmla="*/ 4363361 h 4363361"/>
              <a:gd name="connsiteX4" fmla="*/ 91 w 585758"/>
              <a:gd name="connsiteY4" fmla="*/ 0 h 4363361"/>
              <a:gd name="connsiteX0" fmla="*/ 91 w 589465"/>
              <a:gd name="connsiteY0" fmla="*/ 0 h 4363361"/>
              <a:gd name="connsiteX1" fmla="*/ 580575 w 589465"/>
              <a:gd name="connsiteY1" fmla="*/ 0 h 4363361"/>
              <a:gd name="connsiteX2" fmla="*/ 589165 w 589465"/>
              <a:gd name="connsiteY2" fmla="*/ 3351375 h 4363361"/>
              <a:gd name="connsiteX3" fmla="*/ 0 w 589465"/>
              <a:gd name="connsiteY3" fmla="*/ 4363361 h 4363361"/>
              <a:gd name="connsiteX4" fmla="*/ 91 w 589465"/>
              <a:gd name="connsiteY4" fmla="*/ 0 h 4363361"/>
              <a:gd name="connsiteX0" fmla="*/ 1 w 589375"/>
              <a:gd name="connsiteY0" fmla="*/ 0 h 4367171"/>
              <a:gd name="connsiteX1" fmla="*/ 580485 w 589375"/>
              <a:gd name="connsiteY1" fmla="*/ 0 h 4367171"/>
              <a:gd name="connsiteX2" fmla="*/ 589075 w 589375"/>
              <a:gd name="connsiteY2" fmla="*/ 3351375 h 4367171"/>
              <a:gd name="connsiteX3" fmla="*/ 6509 w 589375"/>
              <a:gd name="connsiteY3" fmla="*/ 4367171 h 4367171"/>
              <a:gd name="connsiteX4" fmla="*/ 1 w 589375"/>
              <a:gd name="connsiteY4" fmla="*/ 0 h 4367171"/>
              <a:gd name="connsiteX0" fmla="*/ 91 w 589465"/>
              <a:gd name="connsiteY0" fmla="*/ 0 h 4363361"/>
              <a:gd name="connsiteX1" fmla="*/ 580575 w 589465"/>
              <a:gd name="connsiteY1" fmla="*/ 0 h 4363361"/>
              <a:gd name="connsiteX2" fmla="*/ 589165 w 589465"/>
              <a:gd name="connsiteY2" fmla="*/ 3351375 h 4363361"/>
              <a:gd name="connsiteX3" fmla="*/ 0 w 589465"/>
              <a:gd name="connsiteY3" fmla="*/ 4363361 h 4363361"/>
              <a:gd name="connsiteX4" fmla="*/ 91 w 589465"/>
              <a:gd name="connsiteY4" fmla="*/ 0 h 4363361"/>
              <a:gd name="connsiteX0" fmla="*/ 1 w 589375"/>
              <a:gd name="connsiteY0" fmla="*/ 0 h 4365742"/>
              <a:gd name="connsiteX1" fmla="*/ 580485 w 589375"/>
              <a:gd name="connsiteY1" fmla="*/ 0 h 4365742"/>
              <a:gd name="connsiteX2" fmla="*/ 589075 w 589375"/>
              <a:gd name="connsiteY2" fmla="*/ 3351375 h 4365742"/>
              <a:gd name="connsiteX3" fmla="*/ 4035 w 589375"/>
              <a:gd name="connsiteY3" fmla="*/ 4365742 h 4365742"/>
              <a:gd name="connsiteX4" fmla="*/ 1 w 589375"/>
              <a:gd name="connsiteY4" fmla="*/ 0 h 4365742"/>
              <a:gd name="connsiteX0" fmla="*/ 1 w 595789"/>
              <a:gd name="connsiteY0" fmla="*/ 0 h 4365742"/>
              <a:gd name="connsiteX1" fmla="*/ 580485 w 595789"/>
              <a:gd name="connsiteY1" fmla="*/ 0 h 4365742"/>
              <a:gd name="connsiteX2" fmla="*/ 595580 w 595789"/>
              <a:gd name="connsiteY2" fmla="*/ 3349631 h 4365742"/>
              <a:gd name="connsiteX3" fmla="*/ 4035 w 595789"/>
              <a:gd name="connsiteY3" fmla="*/ 4365742 h 4365742"/>
              <a:gd name="connsiteX4" fmla="*/ 1 w 595789"/>
              <a:gd name="connsiteY4" fmla="*/ 0 h 4365742"/>
              <a:gd name="connsiteX0" fmla="*/ 1 w 595789"/>
              <a:gd name="connsiteY0" fmla="*/ 0 h 4357493"/>
              <a:gd name="connsiteX1" fmla="*/ 580485 w 595789"/>
              <a:gd name="connsiteY1" fmla="*/ 0 h 4357493"/>
              <a:gd name="connsiteX2" fmla="*/ 595580 w 595789"/>
              <a:gd name="connsiteY2" fmla="*/ 3349631 h 4357493"/>
              <a:gd name="connsiteX3" fmla="*/ 8797 w 595789"/>
              <a:gd name="connsiteY3" fmla="*/ 4357493 h 4357493"/>
              <a:gd name="connsiteX4" fmla="*/ 1 w 595789"/>
              <a:gd name="connsiteY4" fmla="*/ 0 h 4357493"/>
              <a:gd name="connsiteX0" fmla="*/ 1 w 585364"/>
              <a:gd name="connsiteY0" fmla="*/ 0 h 4357493"/>
              <a:gd name="connsiteX1" fmla="*/ 580485 w 585364"/>
              <a:gd name="connsiteY1" fmla="*/ 0 h 4357493"/>
              <a:gd name="connsiteX2" fmla="*/ 584950 w 585364"/>
              <a:gd name="connsiteY2" fmla="*/ 3348992 h 4357493"/>
              <a:gd name="connsiteX3" fmla="*/ 8797 w 585364"/>
              <a:gd name="connsiteY3" fmla="*/ 4357493 h 4357493"/>
              <a:gd name="connsiteX4" fmla="*/ 1 w 585364"/>
              <a:gd name="connsiteY4" fmla="*/ 0 h 4357493"/>
              <a:gd name="connsiteX0" fmla="*/ 1 w 593435"/>
              <a:gd name="connsiteY0" fmla="*/ 0 h 4357493"/>
              <a:gd name="connsiteX1" fmla="*/ 580485 w 593435"/>
              <a:gd name="connsiteY1" fmla="*/ 0 h 4357493"/>
              <a:gd name="connsiteX2" fmla="*/ 593199 w 593435"/>
              <a:gd name="connsiteY2" fmla="*/ 3353754 h 4357493"/>
              <a:gd name="connsiteX3" fmla="*/ 8797 w 593435"/>
              <a:gd name="connsiteY3" fmla="*/ 4357493 h 4357493"/>
              <a:gd name="connsiteX4" fmla="*/ 1 w 593435"/>
              <a:gd name="connsiteY4" fmla="*/ 0 h 4357493"/>
              <a:gd name="connsiteX0" fmla="*/ 1 w 593435"/>
              <a:gd name="connsiteY0" fmla="*/ 0 h 4368123"/>
              <a:gd name="connsiteX1" fmla="*/ 580485 w 593435"/>
              <a:gd name="connsiteY1" fmla="*/ 0 h 4368123"/>
              <a:gd name="connsiteX2" fmla="*/ 593199 w 593435"/>
              <a:gd name="connsiteY2" fmla="*/ 3353754 h 4368123"/>
              <a:gd name="connsiteX3" fmla="*/ 8159 w 593435"/>
              <a:gd name="connsiteY3" fmla="*/ 4368123 h 4368123"/>
              <a:gd name="connsiteX4" fmla="*/ 1 w 593435"/>
              <a:gd name="connsiteY4" fmla="*/ 0 h 4368123"/>
              <a:gd name="connsiteX0" fmla="*/ 1 w 593435"/>
              <a:gd name="connsiteY0" fmla="*/ 0 h 3353754"/>
              <a:gd name="connsiteX1" fmla="*/ 580485 w 593435"/>
              <a:gd name="connsiteY1" fmla="*/ 0 h 3353754"/>
              <a:gd name="connsiteX2" fmla="*/ 593199 w 593435"/>
              <a:gd name="connsiteY2" fmla="*/ 3353754 h 3353754"/>
              <a:gd name="connsiteX3" fmla="*/ 78300 w 593435"/>
              <a:gd name="connsiteY3" fmla="*/ 3341762 h 3353754"/>
              <a:gd name="connsiteX4" fmla="*/ 1 w 593435"/>
              <a:gd name="connsiteY4" fmla="*/ 0 h 3353754"/>
              <a:gd name="connsiteX0" fmla="*/ 1 w 582508"/>
              <a:gd name="connsiteY0" fmla="*/ 0 h 3363745"/>
              <a:gd name="connsiteX1" fmla="*/ 580485 w 582508"/>
              <a:gd name="connsiteY1" fmla="*/ 0 h 3363745"/>
              <a:gd name="connsiteX2" fmla="*/ 581932 w 582508"/>
              <a:gd name="connsiteY2" fmla="*/ 3363745 h 3363745"/>
              <a:gd name="connsiteX3" fmla="*/ 78300 w 582508"/>
              <a:gd name="connsiteY3" fmla="*/ 3341762 h 3363745"/>
              <a:gd name="connsiteX4" fmla="*/ 1 w 582508"/>
              <a:gd name="connsiteY4" fmla="*/ 0 h 3363745"/>
              <a:gd name="connsiteX0" fmla="*/ 1 w 581422"/>
              <a:gd name="connsiteY0" fmla="*/ 0 h 3365807"/>
              <a:gd name="connsiteX1" fmla="*/ 580485 w 581422"/>
              <a:gd name="connsiteY1" fmla="*/ 0 h 3365807"/>
              <a:gd name="connsiteX2" fmla="*/ 580741 w 581422"/>
              <a:gd name="connsiteY2" fmla="*/ 3365807 h 3365807"/>
              <a:gd name="connsiteX3" fmla="*/ 78300 w 581422"/>
              <a:gd name="connsiteY3" fmla="*/ 3341762 h 3365807"/>
              <a:gd name="connsiteX4" fmla="*/ 1 w 581422"/>
              <a:gd name="connsiteY4" fmla="*/ 0 h 3365807"/>
              <a:gd name="connsiteX0" fmla="*/ 1 w 580859"/>
              <a:gd name="connsiteY0" fmla="*/ 0 h 3376437"/>
              <a:gd name="connsiteX1" fmla="*/ 580485 w 580859"/>
              <a:gd name="connsiteY1" fmla="*/ 0 h 3376437"/>
              <a:gd name="connsiteX2" fmla="*/ 580102 w 580859"/>
              <a:gd name="connsiteY2" fmla="*/ 3376437 h 3376437"/>
              <a:gd name="connsiteX3" fmla="*/ 78300 w 580859"/>
              <a:gd name="connsiteY3" fmla="*/ 3341762 h 3376437"/>
              <a:gd name="connsiteX4" fmla="*/ 1 w 580859"/>
              <a:gd name="connsiteY4" fmla="*/ 0 h 3376437"/>
              <a:gd name="connsiteX0" fmla="*/ 1 w 584448"/>
              <a:gd name="connsiteY0" fmla="*/ 0 h 3364935"/>
              <a:gd name="connsiteX1" fmla="*/ 580485 w 584448"/>
              <a:gd name="connsiteY1" fmla="*/ 0 h 3364935"/>
              <a:gd name="connsiteX2" fmla="*/ 583993 w 584448"/>
              <a:gd name="connsiteY2" fmla="*/ 3364935 h 3364935"/>
              <a:gd name="connsiteX3" fmla="*/ 78300 w 584448"/>
              <a:gd name="connsiteY3" fmla="*/ 3341762 h 3364935"/>
              <a:gd name="connsiteX4" fmla="*/ 1 w 584448"/>
              <a:gd name="connsiteY4" fmla="*/ 0 h 3364935"/>
              <a:gd name="connsiteX0" fmla="*/ 1 w 589291"/>
              <a:gd name="connsiteY0" fmla="*/ 0 h 3370570"/>
              <a:gd name="connsiteX1" fmla="*/ 580485 w 589291"/>
              <a:gd name="connsiteY1" fmla="*/ 0 h 3370570"/>
              <a:gd name="connsiteX2" fmla="*/ 588989 w 589291"/>
              <a:gd name="connsiteY2" fmla="*/ 3370570 h 3370570"/>
              <a:gd name="connsiteX3" fmla="*/ 78300 w 589291"/>
              <a:gd name="connsiteY3" fmla="*/ 3341762 h 3370570"/>
              <a:gd name="connsiteX4" fmla="*/ 1 w 589291"/>
              <a:gd name="connsiteY4" fmla="*/ 0 h 3370570"/>
              <a:gd name="connsiteX0" fmla="*/ 1 w 586431"/>
              <a:gd name="connsiteY0" fmla="*/ 0 h 3366127"/>
              <a:gd name="connsiteX1" fmla="*/ 580485 w 586431"/>
              <a:gd name="connsiteY1" fmla="*/ 0 h 3366127"/>
              <a:gd name="connsiteX2" fmla="*/ 586055 w 586431"/>
              <a:gd name="connsiteY2" fmla="*/ 3366127 h 3366127"/>
              <a:gd name="connsiteX3" fmla="*/ 78300 w 586431"/>
              <a:gd name="connsiteY3" fmla="*/ 3341762 h 3366127"/>
              <a:gd name="connsiteX4" fmla="*/ 1 w 586431"/>
              <a:gd name="connsiteY4" fmla="*/ 0 h 3366127"/>
              <a:gd name="connsiteX0" fmla="*/ 1 w 586473"/>
              <a:gd name="connsiteY0" fmla="*/ 40458 h 3406585"/>
              <a:gd name="connsiteX1" fmla="*/ 581676 w 586473"/>
              <a:gd name="connsiteY1" fmla="*/ 0 h 3406585"/>
              <a:gd name="connsiteX2" fmla="*/ 586055 w 586473"/>
              <a:gd name="connsiteY2" fmla="*/ 3406585 h 3406585"/>
              <a:gd name="connsiteX3" fmla="*/ 78300 w 586473"/>
              <a:gd name="connsiteY3" fmla="*/ 3382220 h 3406585"/>
              <a:gd name="connsiteX4" fmla="*/ 1 w 586473"/>
              <a:gd name="connsiteY4" fmla="*/ 40458 h 3406585"/>
              <a:gd name="connsiteX0" fmla="*/ 0 w 676422"/>
              <a:gd name="connsiteY0" fmla="*/ 0 h 3554730"/>
              <a:gd name="connsiteX1" fmla="*/ 671625 w 676422"/>
              <a:gd name="connsiteY1" fmla="*/ 148145 h 3554730"/>
              <a:gd name="connsiteX2" fmla="*/ 676004 w 676422"/>
              <a:gd name="connsiteY2" fmla="*/ 3554730 h 3554730"/>
              <a:gd name="connsiteX3" fmla="*/ 168249 w 676422"/>
              <a:gd name="connsiteY3" fmla="*/ 3530365 h 3554730"/>
              <a:gd name="connsiteX4" fmla="*/ 0 w 676422"/>
              <a:gd name="connsiteY4" fmla="*/ 0 h 3554730"/>
              <a:gd name="connsiteX0" fmla="*/ 0 w 676414"/>
              <a:gd name="connsiteY0" fmla="*/ 0 h 3554730"/>
              <a:gd name="connsiteX1" fmla="*/ 671420 w 676414"/>
              <a:gd name="connsiteY1" fmla="*/ 134263 h 3554730"/>
              <a:gd name="connsiteX2" fmla="*/ 676004 w 676414"/>
              <a:gd name="connsiteY2" fmla="*/ 3554730 h 3554730"/>
              <a:gd name="connsiteX3" fmla="*/ 168249 w 676414"/>
              <a:gd name="connsiteY3" fmla="*/ 3530365 h 3554730"/>
              <a:gd name="connsiteX4" fmla="*/ 0 w 676414"/>
              <a:gd name="connsiteY4" fmla="*/ 0 h 3554730"/>
              <a:gd name="connsiteX0" fmla="*/ 0 w 676721"/>
              <a:gd name="connsiteY0" fmla="*/ 0 h 3554730"/>
              <a:gd name="connsiteX1" fmla="*/ 676069 w 676721"/>
              <a:gd name="connsiteY1" fmla="*/ 134581 h 3554730"/>
              <a:gd name="connsiteX2" fmla="*/ 676004 w 676721"/>
              <a:gd name="connsiteY2" fmla="*/ 3554730 h 3554730"/>
              <a:gd name="connsiteX3" fmla="*/ 168249 w 676721"/>
              <a:gd name="connsiteY3" fmla="*/ 3530365 h 3554730"/>
              <a:gd name="connsiteX4" fmla="*/ 0 w 676721"/>
              <a:gd name="connsiteY4" fmla="*/ 0 h 3554730"/>
              <a:gd name="connsiteX0" fmla="*/ 0 w 676477"/>
              <a:gd name="connsiteY0" fmla="*/ 0 h 3560045"/>
              <a:gd name="connsiteX1" fmla="*/ 676069 w 676477"/>
              <a:gd name="connsiteY1" fmla="*/ 134581 h 3560045"/>
              <a:gd name="connsiteX2" fmla="*/ 675725 w 676477"/>
              <a:gd name="connsiteY2" fmla="*/ 3560045 h 3560045"/>
              <a:gd name="connsiteX3" fmla="*/ 168249 w 676477"/>
              <a:gd name="connsiteY3" fmla="*/ 3530365 h 3560045"/>
              <a:gd name="connsiteX4" fmla="*/ 0 w 676477"/>
              <a:gd name="connsiteY4" fmla="*/ 0 h 35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77" h="3560045">
                <a:moveTo>
                  <a:pt x="0" y="0"/>
                </a:moveTo>
                <a:lnTo>
                  <a:pt x="676069" y="134581"/>
                </a:lnTo>
                <a:cubicBezTo>
                  <a:pt x="673609" y="1250343"/>
                  <a:pt x="678185" y="2444283"/>
                  <a:pt x="675725" y="3560045"/>
                </a:cubicBezTo>
                <a:lnTo>
                  <a:pt x="168249" y="3530365"/>
                </a:lnTo>
                <a:cubicBezTo>
                  <a:pt x="168279" y="2075911"/>
                  <a:pt x="-30" y="1454454"/>
                  <a:pt x="0" y="0"/>
                </a:cubicBezTo>
                <a:close/>
              </a:path>
            </a:pathLst>
          </a:cu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25354717" y="-14802684"/>
            <a:ext cx="587627" cy="36485339"/>
          </a:xfrm>
          <a:custGeom>
            <a:avLst/>
            <a:gdLst>
              <a:gd name="connsiteX0" fmla="*/ 0 w 580484"/>
              <a:gd name="connsiteY0" fmla="*/ 0 h 36525820"/>
              <a:gd name="connsiteX1" fmla="*/ 580484 w 580484"/>
              <a:gd name="connsiteY1" fmla="*/ 0 h 36525820"/>
              <a:gd name="connsiteX2" fmla="*/ 580484 w 580484"/>
              <a:gd name="connsiteY2" fmla="*/ 36525820 h 36525820"/>
              <a:gd name="connsiteX3" fmla="*/ 0 w 580484"/>
              <a:gd name="connsiteY3" fmla="*/ 36525820 h 36525820"/>
              <a:gd name="connsiteX4" fmla="*/ 0 w 580484"/>
              <a:gd name="connsiteY4" fmla="*/ 0 h 36525820"/>
              <a:gd name="connsiteX0" fmla="*/ 0 w 580484"/>
              <a:gd name="connsiteY0" fmla="*/ 0 h 36525820"/>
              <a:gd name="connsiteX1" fmla="*/ 580484 w 580484"/>
              <a:gd name="connsiteY1" fmla="*/ 0 h 36525820"/>
              <a:gd name="connsiteX2" fmla="*/ 578103 w 580484"/>
              <a:gd name="connsiteY2" fmla="*/ 36266264 h 36525820"/>
              <a:gd name="connsiteX3" fmla="*/ 0 w 580484"/>
              <a:gd name="connsiteY3" fmla="*/ 36525820 h 36525820"/>
              <a:gd name="connsiteX4" fmla="*/ 0 w 580484"/>
              <a:gd name="connsiteY4" fmla="*/ 0 h 36525820"/>
              <a:gd name="connsiteX0" fmla="*/ 7143 w 587627"/>
              <a:gd name="connsiteY0" fmla="*/ 0 h 36485339"/>
              <a:gd name="connsiteX1" fmla="*/ 587627 w 587627"/>
              <a:gd name="connsiteY1" fmla="*/ 0 h 36485339"/>
              <a:gd name="connsiteX2" fmla="*/ 585246 w 587627"/>
              <a:gd name="connsiteY2" fmla="*/ 36266264 h 36485339"/>
              <a:gd name="connsiteX3" fmla="*/ 0 w 587627"/>
              <a:gd name="connsiteY3" fmla="*/ 36485339 h 36485339"/>
              <a:gd name="connsiteX4" fmla="*/ 7143 w 587627"/>
              <a:gd name="connsiteY4" fmla="*/ 0 h 36485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27" h="36485339">
                <a:moveTo>
                  <a:pt x="7143" y="0"/>
                </a:moveTo>
                <a:lnTo>
                  <a:pt x="587627" y="0"/>
                </a:lnTo>
                <a:cubicBezTo>
                  <a:pt x="586833" y="12088755"/>
                  <a:pt x="586040" y="24177509"/>
                  <a:pt x="585246" y="36266264"/>
                </a:cubicBezTo>
                <a:lnTo>
                  <a:pt x="0" y="36485339"/>
                </a:lnTo>
                <a:lnTo>
                  <a:pt x="7143" y="0"/>
                </a:lnTo>
                <a:close/>
              </a:path>
            </a:pathLst>
          </a:cu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3276600"/>
            <a:ext cx="7689231" cy="1771650"/>
          </a:xfrm>
          <a:custGeom>
            <a:avLst/>
            <a:gdLst>
              <a:gd name="connsiteX0" fmla="*/ 0 w 4545981"/>
              <a:gd name="connsiteY0" fmla="*/ 0 h 1752600"/>
              <a:gd name="connsiteX1" fmla="*/ 4545981 w 4545981"/>
              <a:gd name="connsiteY1" fmla="*/ 0 h 1752600"/>
              <a:gd name="connsiteX2" fmla="*/ 4545981 w 4545981"/>
              <a:gd name="connsiteY2" fmla="*/ 1752600 h 1752600"/>
              <a:gd name="connsiteX3" fmla="*/ 0 w 4545981"/>
              <a:gd name="connsiteY3" fmla="*/ 1752600 h 1752600"/>
              <a:gd name="connsiteX4" fmla="*/ 0 w 4545981"/>
              <a:gd name="connsiteY4" fmla="*/ 0 h 1752600"/>
              <a:gd name="connsiteX0" fmla="*/ 0 w 7689231"/>
              <a:gd name="connsiteY0" fmla="*/ 19050 h 1771650"/>
              <a:gd name="connsiteX1" fmla="*/ 7689231 w 7689231"/>
              <a:gd name="connsiteY1" fmla="*/ 0 h 1771650"/>
              <a:gd name="connsiteX2" fmla="*/ 4545981 w 7689231"/>
              <a:gd name="connsiteY2" fmla="*/ 1771650 h 1771650"/>
              <a:gd name="connsiteX3" fmla="*/ 0 w 7689231"/>
              <a:gd name="connsiteY3" fmla="*/ 1771650 h 1771650"/>
              <a:gd name="connsiteX4" fmla="*/ 0 w 7689231"/>
              <a:gd name="connsiteY4" fmla="*/ 190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231" h="1771650">
                <a:moveTo>
                  <a:pt x="0" y="19050"/>
                </a:moveTo>
                <a:lnTo>
                  <a:pt x="7689231" y="0"/>
                </a:lnTo>
                <a:lnTo>
                  <a:pt x="4545981" y="1771650"/>
                </a:lnTo>
                <a:lnTo>
                  <a:pt x="0" y="1771650"/>
                </a:lnTo>
                <a:lnTo>
                  <a:pt x="0" y="19050"/>
                </a:lnTo>
                <a:close/>
              </a:path>
            </a:pathLst>
          </a:cu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76200" y="0"/>
            <a:ext cx="43967400" cy="3352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4" cstate="print"/>
          <a:stretch>
            <a:fillRect/>
          </a:stretch>
        </p:blipFill>
        <p:spPr>
          <a:xfrm>
            <a:off x="40995600" y="243026"/>
            <a:ext cx="2759031" cy="3033574"/>
          </a:xfrm>
          <a:prstGeom prst="rect">
            <a:avLst/>
          </a:prstGeom>
        </p:spPr>
      </p:pic>
      <p:sp>
        <p:nvSpPr>
          <p:cNvPr id="59" name="TextBox 58"/>
          <p:cNvSpPr txBox="1"/>
          <p:nvPr/>
        </p:nvSpPr>
        <p:spPr>
          <a:xfrm>
            <a:off x="5329379" y="2369403"/>
            <a:ext cx="27264682" cy="830997"/>
          </a:xfrm>
          <a:prstGeom prst="rect">
            <a:avLst/>
          </a:prstGeom>
          <a:noFill/>
        </p:spPr>
        <p:txBody>
          <a:bodyPr wrap="square" rtlCol="0">
            <a:spAutoFit/>
          </a:bodyPr>
          <a:lstStyle/>
          <a:p>
            <a:r>
              <a:rPr lang="en-US" sz="4800" dirty="0" smtClean="0"/>
              <a:t>NASA CubeSat Launch Initiative (CSLI)</a:t>
            </a:r>
            <a:endParaRPr lang="en-US" sz="6000" dirty="0" smtClean="0">
              <a:solidFill>
                <a:srgbClr val="FF0000"/>
              </a:solidFill>
            </a:endParaRPr>
          </a:p>
        </p:txBody>
      </p:sp>
      <p:sp>
        <p:nvSpPr>
          <p:cNvPr id="75" name="Rectangle 74"/>
          <p:cNvSpPr/>
          <p:nvPr/>
        </p:nvSpPr>
        <p:spPr>
          <a:xfrm rot="5400000">
            <a:off x="2105329" y="2861959"/>
            <a:ext cx="394064" cy="4757120"/>
          </a:xfrm>
          <a:custGeom>
            <a:avLst/>
            <a:gdLst>
              <a:gd name="connsiteX0" fmla="*/ 0 w 313984"/>
              <a:gd name="connsiteY0" fmla="*/ 0 h 4545980"/>
              <a:gd name="connsiteX1" fmla="*/ 313984 w 313984"/>
              <a:gd name="connsiteY1" fmla="*/ 0 h 4545980"/>
              <a:gd name="connsiteX2" fmla="*/ 313984 w 313984"/>
              <a:gd name="connsiteY2" fmla="*/ 4545980 h 4545980"/>
              <a:gd name="connsiteX3" fmla="*/ 0 w 313984"/>
              <a:gd name="connsiteY3" fmla="*/ 4545980 h 4545980"/>
              <a:gd name="connsiteX4" fmla="*/ 0 w 313984"/>
              <a:gd name="connsiteY4" fmla="*/ 0 h 4545980"/>
              <a:gd name="connsiteX0" fmla="*/ 0 w 313984"/>
              <a:gd name="connsiteY0" fmla="*/ 171450 h 4717430"/>
              <a:gd name="connsiteX1" fmla="*/ 313984 w 313984"/>
              <a:gd name="connsiteY1" fmla="*/ 0 h 4717430"/>
              <a:gd name="connsiteX2" fmla="*/ 313984 w 313984"/>
              <a:gd name="connsiteY2" fmla="*/ 4717430 h 4717430"/>
              <a:gd name="connsiteX3" fmla="*/ 0 w 313984"/>
              <a:gd name="connsiteY3" fmla="*/ 4717430 h 4717430"/>
              <a:gd name="connsiteX4" fmla="*/ 0 w 313984"/>
              <a:gd name="connsiteY4" fmla="*/ 171450 h 4717430"/>
              <a:gd name="connsiteX0" fmla="*/ 0 w 318747"/>
              <a:gd name="connsiteY0" fmla="*/ 138113 h 4717430"/>
              <a:gd name="connsiteX1" fmla="*/ 318747 w 318747"/>
              <a:gd name="connsiteY1" fmla="*/ 0 h 4717430"/>
              <a:gd name="connsiteX2" fmla="*/ 318747 w 318747"/>
              <a:gd name="connsiteY2" fmla="*/ 4717430 h 4717430"/>
              <a:gd name="connsiteX3" fmla="*/ 4763 w 318747"/>
              <a:gd name="connsiteY3" fmla="*/ 4717430 h 4717430"/>
              <a:gd name="connsiteX4" fmla="*/ 0 w 318747"/>
              <a:gd name="connsiteY4" fmla="*/ 138113 h 4717430"/>
              <a:gd name="connsiteX0" fmla="*/ 0 w 318747"/>
              <a:gd name="connsiteY0" fmla="*/ 173038 h 4752355"/>
              <a:gd name="connsiteX1" fmla="*/ 316179 w 318747"/>
              <a:gd name="connsiteY1" fmla="*/ 0 h 4752355"/>
              <a:gd name="connsiteX2" fmla="*/ 318747 w 318747"/>
              <a:gd name="connsiteY2" fmla="*/ 4752355 h 4752355"/>
              <a:gd name="connsiteX3" fmla="*/ 4763 w 318747"/>
              <a:gd name="connsiteY3" fmla="*/ 4752355 h 4752355"/>
              <a:gd name="connsiteX4" fmla="*/ 0 w 318747"/>
              <a:gd name="connsiteY4" fmla="*/ 173038 h 4752355"/>
              <a:gd name="connsiteX0" fmla="*/ 0 w 318747"/>
              <a:gd name="connsiteY0" fmla="*/ 182564 h 4761881"/>
              <a:gd name="connsiteX1" fmla="*/ 318107 w 318747"/>
              <a:gd name="connsiteY1" fmla="*/ 0 h 4761881"/>
              <a:gd name="connsiteX2" fmla="*/ 318747 w 318747"/>
              <a:gd name="connsiteY2" fmla="*/ 4761881 h 4761881"/>
              <a:gd name="connsiteX3" fmla="*/ 4763 w 318747"/>
              <a:gd name="connsiteY3" fmla="*/ 4761881 h 4761881"/>
              <a:gd name="connsiteX4" fmla="*/ 0 w 318747"/>
              <a:gd name="connsiteY4" fmla="*/ 182564 h 4761881"/>
              <a:gd name="connsiteX0" fmla="*/ 0 w 318747"/>
              <a:gd name="connsiteY0" fmla="*/ 175420 h 4754737"/>
              <a:gd name="connsiteX1" fmla="*/ 314257 w 318747"/>
              <a:gd name="connsiteY1" fmla="*/ 0 h 4754737"/>
              <a:gd name="connsiteX2" fmla="*/ 318747 w 318747"/>
              <a:gd name="connsiteY2" fmla="*/ 4754737 h 4754737"/>
              <a:gd name="connsiteX3" fmla="*/ 4763 w 318747"/>
              <a:gd name="connsiteY3" fmla="*/ 4754737 h 4754737"/>
              <a:gd name="connsiteX4" fmla="*/ 0 w 318747"/>
              <a:gd name="connsiteY4" fmla="*/ 175420 h 4754737"/>
              <a:gd name="connsiteX0" fmla="*/ 0 w 318747"/>
              <a:gd name="connsiteY0" fmla="*/ 177802 h 4757119"/>
              <a:gd name="connsiteX1" fmla="*/ 316185 w 318747"/>
              <a:gd name="connsiteY1" fmla="*/ 0 h 4757119"/>
              <a:gd name="connsiteX2" fmla="*/ 318747 w 318747"/>
              <a:gd name="connsiteY2" fmla="*/ 4757119 h 4757119"/>
              <a:gd name="connsiteX3" fmla="*/ 4763 w 318747"/>
              <a:gd name="connsiteY3" fmla="*/ 4757119 h 4757119"/>
              <a:gd name="connsiteX4" fmla="*/ 0 w 318747"/>
              <a:gd name="connsiteY4" fmla="*/ 177802 h 4757119"/>
              <a:gd name="connsiteX0" fmla="*/ 0 w 318747"/>
              <a:gd name="connsiteY0" fmla="*/ 177803 h 4757120"/>
              <a:gd name="connsiteX1" fmla="*/ 316187 w 318747"/>
              <a:gd name="connsiteY1" fmla="*/ 0 h 4757120"/>
              <a:gd name="connsiteX2" fmla="*/ 318747 w 318747"/>
              <a:gd name="connsiteY2" fmla="*/ 4757120 h 4757120"/>
              <a:gd name="connsiteX3" fmla="*/ 4763 w 318747"/>
              <a:gd name="connsiteY3" fmla="*/ 4757120 h 4757120"/>
              <a:gd name="connsiteX4" fmla="*/ 0 w 318747"/>
              <a:gd name="connsiteY4" fmla="*/ 177803 h 4757120"/>
              <a:gd name="connsiteX0" fmla="*/ 0 w 318747"/>
              <a:gd name="connsiteY0" fmla="*/ 177803 h 4757120"/>
              <a:gd name="connsiteX1" fmla="*/ 318113 w 318747"/>
              <a:gd name="connsiteY1" fmla="*/ 0 h 4757120"/>
              <a:gd name="connsiteX2" fmla="*/ 318747 w 318747"/>
              <a:gd name="connsiteY2" fmla="*/ 4757120 h 4757120"/>
              <a:gd name="connsiteX3" fmla="*/ 4763 w 318747"/>
              <a:gd name="connsiteY3" fmla="*/ 4757120 h 4757120"/>
              <a:gd name="connsiteX4" fmla="*/ 0 w 318747"/>
              <a:gd name="connsiteY4" fmla="*/ 177803 h 475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47" h="4757120">
                <a:moveTo>
                  <a:pt x="0" y="177803"/>
                </a:moveTo>
                <a:lnTo>
                  <a:pt x="318113" y="0"/>
                </a:lnTo>
                <a:cubicBezTo>
                  <a:pt x="318326" y="1587294"/>
                  <a:pt x="318534" y="3169826"/>
                  <a:pt x="318747" y="4757120"/>
                </a:cubicBezTo>
                <a:lnTo>
                  <a:pt x="4763" y="4757120"/>
                </a:lnTo>
                <a:cubicBezTo>
                  <a:pt x="3175" y="3230681"/>
                  <a:pt x="1588" y="1704242"/>
                  <a:pt x="0" y="177803"/>
                </a:cubicBezTo>
                <a:close/>
              </a:path>
            </a:pathLst>
          </a:cu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0903626" y="31546799"/>
            <a:ext cx="13076473" cy="1371825"/>
          </a:xfrm>
          <a:custGeom>
            <a:avLst/>
            <a:gdLst>
              <a:gd name="connsiteX0" fmla="*/ 0 w 13230852"/>
              <a:gd name="connsiteY0" fmla="*/ 0 h 2264301"/>
              <a:gd name="connsiteX1" fmla="*/ 13230852 w 13230852"/>
              <a:gd name="connsiteY1" fmla="*/ 0 h 2264301"/>
              <a:gd name="connsiteX2" fmla="*/ 13230852 w 13230852"/>
              <a:gd name="connsiteY2" fmla="*/ 2264301 h 2264301"/>
              <a:gd name="connsiteX3" fmla="*/ 0 w 13230852"/>
              <a:gd name="connsiteY3" fmla="*/ 2264301 h 2264301"/>
              <a:gd name="connsiteX4" fmla="*/ 0 w 13230852"/>
              <a:gd name="connsiteY4" fmla="*/ 0 h 2264301"/>
              <a:gd name="connsiteX0" fmla="*/ 5275385 w 13230852"/>
              <a:gd name="connsiteY0" fmla="*/ 0 h 2264301"/>
              <a:gd name="connsiteX1" fmla="*/ 13230852 w 13230852"/>
              <a:gd name="connsiteY1" fmla="*/ 0 h 2264301"/>
              <a:gd name="connsiteX2" fmla="*/ 13230852 w 13230852"/>
              <a:gd name="connsiteY2" fmla="*/ 2264301 h 2264301"/>
              <a:gd name="connsiteX3" fmla="*/ 0 w 13230852"/>
              <a:gd name="connsiteY3" fmla="*/ 2264301 h 2264301"/>
              <a:gd name="connsiteX4" fmla="*/ 5275385 w 13230852"/>
              <a:gd name="connsiteY4" fmla="*/ 0 h 2264301"/>
              <a:gd name="connsiteX0" fmla="*/ 2675060 w 13230852"/>
              <a:gd name="connsiteY0" fmla="*/ 0 h 2308991"/>
              <a:gd name="connsiteX1" fmla="*/ 13230852 w 13230852"/>
              <a:gd name="connsiteY1" fmla="*/ 44690 h 2308991"/>
              <a:gd name="connsiteX2" fmla="*/ 13230852 w 13230852"/>
              <a:gd name="connsiteY2" fmla="*/ 2308991 h 2308991"/>
              <a:gd name="connsiteX3" fmla="*/ 0 w 13230852"/>
              <a:gd name="connsiteY3" fmla="*/ 2308991 h 2308991"/>
              <a:gd name="connsiteX4" fmla="*/ 2675060 w 13230852"/>
              <a:gd name="connsiteY4" fmla="*/ 0 h 2308991"/>
              <a:gd name="connsiteX0" fmla="*/ 2560760 w 13230852"/>
              <a:gd name="connsiteY0" fmla="*/ 44690 h 2264301"/>
              <a:gd name="connsiteX1" fmla="*/ 13230852 w 13230852"/>
              <a:gd name="connsiteY1" fmla="*/ 0 h 2264301"/>
              <a:gd name="connsiteX2" fmla="*/ 13230852 w 13230852"/>
              <a:gd name="connsiteY2" fmla="*/ 2264301 h 2264301"/>
              <a:gd name="connsiteX3" fmla="*/ 0 w 13230852"/>
              <a:gd name="connsiteY3" fmla="*/ 2264301 h 2264301"/>
              <a:gd name="connsiteX4" fmla="*/ 2560760 w 13230852"/>
              <a:gd name="connsiteY4" fmla="*/ 44690 h 2264301"/>
              <a:gd name="connsiteX0" fmla="*/ 2608385 w 13230852"/>
              <a:gd name="connsiteY0" fmla="*/ 0 h 2298232"/>
              <a:gd name="connsiteX1" fmla="*/ 13230852 w 13230852"/>
              <a:gd name="connsiteY1" fmla="*/ 33931 h 2298232"/>
              <a:gd name="connsiteX2" fmla="*/ 13230852 w 13230852"/>
              <a:gd name="connsiteY2" fmla="*/ 2298232 h 2298232"/>
              <a:gd name="connsiteX3" fmla="*/ 0 w 13230852"/>
              <a:gd name="connsiteY3" fmla="*/ 2298232 h 2298232"/>
              <a:gd name="connsiteX4" fmla="*/ 2608385 w 13230852"/>
              <a:gd name="connsiteY4" fmla="*/ 0 h 2298232"/>
              <a:gd name="connsiteX0" fmla="*/ 2636960 w 13230852"/>
              <a:gd name="connsiteY0" fmla="*/ 0 h 2329681"/>
              <a:gd name="connsiteX1" fmla="*/ 13230852 w 13230852"/>
              <a:gd name="connsiteY1" fmla="*/ 65380 h 2329681"/>
              <a:gd name="connsiteX2" fmla="*/ 13230852 w 13230852"/>
              <a:gd name="connsiteY2" fmla="*/ 2329681 h 2329681"/>
              <a:gd name="connsiteX3" fmla="*/ 0 w 13230852"/>
              <a:gd name="connsiteY3" fmla="*/ 2329681 h 2329681"/>
              <a:gd name="connsiteX4" fmla="*/ 2636960 w 13230852"/>
              <a:gd name="connsiteY4" fmla="*/ 0 h 2329681"/>
              <a:gd name="connsiteX0" fmla="*/ 2636960 w 13230852"/>
              <a:gd name="connsiteY0" fmla="*/ 39449 h 2369130"/>
              <a:gd name="connsiteX1" fmla="*/ 13230852 w 13230852"/>
              <a:gd name="connsiteY1" fmla="*/ 0 h 2369130"/>
              <a:gd name="connsiteX2" fmla="*/ 13230852 w 13230852"/>
              <a:gd name="connsiteY2" fmla="*/ 2369130 h 2369130"/>
              <a:gd name="connsiteX3" fmla="*/ 0 w 13230852"/>
              <a:gd name="connsiteY3" fmla="*/ 2369130 h 2369130"/>
              <a:gd name="connsiteX4" fmla="*/ 2636960 w 13230852"/>
              <a:gd name="connsiteY4" fmla="*/ 39449 h 2369130"/>
              <a:gd name="connsiteX0" fmla="*/ 2636960 w 13243552"/>
              <a:gd name="connsiteY0" fmla="*/ 18483 h 2348164"/>
              <a:gd name="connsiteX1" fmla="*/ 13243552 w 13243552"/>
              <a:gd name="connsiteY1" fmla="*/ 0 h 2348164"/>
              <a:gd name="connsiteX2" fmla="*/ 13230852 w 13243552"/>
              <a:gd name="connsiteY2" fmla="*/ 2348164 h 2348164"/>
              <a:gd name="connsiteX3" fmla="*/ 0 w 13243552"/>
              <a:gd name="connsiteY3" fmla="*/ 2348164 h 2348164"/>
              <a:gd name="connsiteX4" fmla="*/ 2636960 w 13243552"/>
              <a:gd name="connsiteY4" fmla="*/ 18483 h 2348164"/>
              <a:gd name="connsiteX0" fmla="*/ 2636960 w 13243552"/>
              <a:gd name="connsiteY0" fmla="*/ 18483 h 2358647"/>
              <a:gd name="connsiteX1" fmla="*/ 13243552 w 13243552"/>
              <a:gd name="connsiteY1" fmla="*/ 0 h 2358647"/>
              <a:gd name="connsiteX2" fmla="*/ 13230852 w 13243552"/>
              <a:gd name="connsiteY2" fmla="*/ 2348164 h 2358647"/>
              <a:gd name="connsiteX3" fmla="*/ 0 w 13243552"/>
              <a:gd name="connsiteY3" fmla="*/ 2358647 h 2358647"/>
              <a:gd name="connsiteX4" fmla="*/ 2636960 w 13243552"/>
              <a:gd name="connsiteY4" fmla="*/ 18483 h 2358647"/>
              <a:gd name="connsiteX0" fmla="*/ 2624260 w 13230852"/>
              <a:gd name="connsiteY0" fmla="*/ 18483 h 2358647"/>
              <a:gd name="connsiteX1" fmla="*/ 13230852 w 13230852"/>
              <a:gd name="connsiteY1" fmla="*/ 0 h 2358647"/>
              <a:gd name="connsiteX2" fmla="*/ 13218152 w 13230852"/>
              <a:gd name="connsiteY2" fmla="*/ 2348164 h 2358647"/>
              <a:gd name="connsiteX3" fmla="*/ 0 w 13230852"/>
              <a:gd name="connsiteY3" fmla="*/ 2358647 h 2358647"/>
              <a:gd name="connsiteX4" fmla="*/ 2624260 w 13230852"/>
              <a:gd name="connsiteY4" fmla="*/ 18483 h 2358647"/>
              <a:gd name="connsiteX0" fmla="*/ 2452068 w 13058660"/>
              <a:gd name="connsiteY0" fmla="*/ 18483 h 2348165"/>
              <a:gd name="connsiteX1" fmla="*/ 13058660 w 13058660"/>
              <a:gd name="connsiteY1" fmla="*/ 0 h 2348165"/>
              <a:gd name="connsiteX2" fmla="*/ 13045960 w 13058660"/>
              <a:gd name="connsiteY2" fmla="*/ 2348164 h 2348165"/>
              <a:gd name="connsiteX3" fmla="*/ 0 w 13058660"/>
              <a:gd name="connsiteY3" fmla="*/ 2328156 h 2348165"/>
              <a:gd name="connsiteX4" fmla="*/ 2452068 w 13058660"/>
              <a:gd name="connsiteY4" fmla="*/ 18483 h 2348165"/>
              <a:gd name="connsiteX0" fmla="*/ 2469881 w 13076473"/>
              <a:gd name="connsiteY0" fmla="*/ 18483 h 2348163"/>
              <a:gd name="connsiteX1" fmla="*/ 13076473 w 13076473"/>
              <a:gd name="connsiteY1" fmla="*/ 0 h 2348163"/>
              <a:gd name="connsiteX2" fmla="*/ 13063773 w 13076473"/>
              <a:gd name="connsiteY2" fmla="*/ 2348164 h 2348163"/>
              <a:gd name="connsiteX3" fmla="*/ 0 w 13076473"/>
              <a:gd name="connsiteY3" fmla="*/ 2317993 h 2348163"/>
              <a:gd name="connsiteX4" fmla="*/ 2469881 w 13076473"/>
              <a:gd name="connsiteY4" fmla="*/ 18483 h 234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6473" h="2348163">
                <a:moveTo>
                  <a:pt x="2469881" y="18483"/>
                </a:moveTo>
                <a:lnTo>
                  <a:pt x="13076473" y="0"/>
                </a:lnTo>
                <a:cubicBezTo>
                  <a:pt x="13072240" y="782721"/>
                  <a:pt x="13068006" y="1565443"/>
                  <a:pt x="13063773" y="2348164"/>
                </a:cubicBezTo>
                <a:lnTo>
                  <a:pt x="0" y="2317993"/>
                </a:lnTo>
                <a:lnTo>
                  <a:pt x="2469881" y="1848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0" y="0"/>
            <a:ext cx="43891200" cy="32918400"/>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7319" y="31546800"/>
            <a:ext cx="4440912" cy="1295400"/>
          </a:xfrm>
          <a:prstGeom prst="rect">
            <a:avLst/>
          </a:prstGeom>
        </p:spPr>
      </p:pic>
      <p:cxnSp>
        <p:nvCxnSpPr>
          <p:cNvPr id="114" name="Elbow Connector 113"/>
          <p:cNvCxnSpPr/>
          <p:nvPr/>
        </p:nvCxnSpPr>
        <p:spPr>
          <a:xfrm rot="5400000" flipH="1" flipV="1">
            <a:off x="38900572" y="18985271"/>
            <a:ext cx="75256"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072" name="Rounded Rectangle 1071"/>
          <p:cNvSpPr/>
          <p:nvPr/>
        </p:nvSpPr>
        <p:spPr>
          <a:xfrm>
            <a:off x="31498262" y="4569335"/>
            <a:ext cx="11957256" cy="38126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1" name="TextBox 40"/>
          <p:cNvSpPr txBox="1"/>
          <p:nvPr/>
        </p:nvSpPr>
        <p:spPr>
          <a:xfrm>
            <a:off x="838200" y="21793200"/>
            <a:ext cx="8610600" cy="584775"/>
          </a:xfrm>
          <a:prstGeom prst="rect">
            <a:avLst/>
          </a:prstGeom>
          <a:noFill/>
        </p:spPr>
        <p:txBody>
          <a:bodyPr wrap="square" rtlCol="0">
            <a:spAutoFit/>
          </a:bodyPr>
          <a:lstStyle/>
          <a:p>
            <a:pPr algn="ctr"/>
            <a:r>
              <a:rPr lang="en-US" sz="3200" b="1" dirty="0" smtClean="0">
                <a:solidFill>
                  <a:srgbClr val="002F5F"/>
                </a:solidFill>
              </a:rPr>
              <a:t>WVU Mechanical and Aerospace Engineering</a:t>
            </a:r>
            <a:endParaRPr lang="en-US" sz="2400" dirty="0">
              <a:solidFill>
                <a:srgbClr val="002F5F"/>
              </a:solidFill>
            </a:endParaRPr>
          </a:p>
        </p:txBody>
      </p:sp>
      <p:sp>
        <p:nvSpPr>
          <p:cNvPr id="45" name="Rounded Rectangle 44"/>
          <p:cNvSpPr/>
          <p:nvPr/>
        </p:nvSpPr>
        <p:spPr>
          <a:xfrm>
            <a:off x="190248" y="5534922"/>
            <a:ext cx="8475942" cy="112067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solidFill>
                  <a:srgbClr val="002F5F"/>
                </a:solidFill>
              </a:rPr>
              <a:t>Introduction</a:t>
            </a:r>
          </a:p>
          <a:p>
            <a:pPr algn="ctr"/>
            <a:endParaRPr lang="en-US" sz="1600" b="1" dirty="0" smtClean="0">
              <a:solidFill>
                <a:srgbClr val="002F5F"/>
              </a:solidFill>
            </a:endParaRPr>
          </a:p>
          <a:p>
            <a:r>
              <a:rPr lang="en-US" sz="2600" dirty="0" smtClean="0"/>
              <a:t>The </a:t>
            </a:r>
            <a:r>
              <a:rPr lang="en-US" sz="2600" dirty="0"/>
              <a:t>NASA CubeSat Launch Initiative (CSLI) is a project that provides opportunities for small satellites that address research in science, exploration, technology, or education to fly on rockets planned for upcoming launches. These small satellites, or CubeSats, are exactly what they sound like: miniature satellites with sizes ranging from about 4x4x4 in. to 4x4x24 in. and weights ranging from about 3 lbs. to 18lbs. In February 2015, the Simulation-to-Flight-1 (STF-1) project was selected for participation in NASA’s CSLI, meaning that </a:t>
            </a:r>
            <a:r>
              <a:rPr lang="en-US" sz="2600" dirty="0" smtClean="0"/>
              <a:t>the STF-1 team </a:t>
            </a:r>
            <a:r>
              <a:rPr lang="en-US" sz="2600" dirty="0"/>
              <a:t>will get to create West Virginia’s First Spacecraft - a CubeSat - and send it </a:t>
            </a:r>
            <a:r>
              <a:rPr lang="en-US" sz="2600" dirty="0" smtClean="0"/>
              <a:t>to </a:t>
            </a:r>
            <a:r>
              <a:rPr lang="en-US" sz="2600" dirty="0"/>
              <a:t>space! </a:t>
            </a:r>
            <a:endParaRPr lang="en-US" sz="2600" dirty="0" smtClean="0"/>
          </a:p>
          <a:p>
            <a:endParaRPr lang="en-US" sz="2600" dirty="0" smtClean="0"/>
          </a:p>
          <a:p>
            <a:r>
              <a:rPr lang="en-US" sz="2600" dirty="0" smtClean="0"/>
              <a:t>As </a:t>
            </a:r>
            <a:r>
              <a:rPr lang="en-US" sz="2600" dirty="0"/>
              <a:t>the project name suggests, the STF-1 </a:t>
            </a:r>
            <a:r>
              <a:rPr lang="en-US" sz="2600" dirty="0" smtClean="0"/>
              <a:t>team’s primary objective is </a:t>
            </a:r>
            <a:r>
              <a:rPr lang="en-US" sz="2600" dirty="0"/>
              <a:t>to demonstrate how computer simulation technology can be used to help other teams create their CubeSats more efficiently. Basically, this means that the STF-1 team will put together a group of computer programs that allow other teams to use a computer to test how their CubeSats would function in real world situations. This </a:t>
            </a:r>
            <a:r>
              <a:rPr lang="en-US" sz="2600" dirty="0" smtClean="0"/>
              <a:t>will </a:t>
            </a:r>
            <a:r>
              <a:rPr lang="en-US" sz="2600" dirty="0"/>
              <a:t>allow other teams to create their CubeSats more quickly and waste fewer resources while testing them</a:t>
            </a:r>
            <a:r>
              <a:rPr lang="en-US" sz="2600" dirty="0" smtClean="0"/>
              <a:t>.</a:t>
            </a:r>
          </a:p>
          <a:p>
            <a:endParaRPr lang="en-US" sz="2600" dirty="0"/>
          </a:p>
        </p:txBody>
      </p:sp>
      <p:sp>
        <p:nvSpPr>
          <p:cNvPr id="97" name="TextBox 96"/>
          <p:cNvSpPr txBox="1"/>
          <p:nvPr/>
        </p:nvSpPr>
        <p:spPr>
          <a:xfrm>
            <a:off x="5231221" y="533400"/>
            <a:ext cx="27264682" cy="2215991"/>
          </a:xfrm>
          <a:prstGeom prst="rect">
            <a:avLst/>
          </a:prstGeom>
          <a:noFill/>
        </p:spPr>
        <p:txBody>
          <a:bodyPr wrap="square" rtlCol="0">
            <a:spAutoFit/>
          </a:bodyPr>
          <a:lstStyle/>
          <a:p>
            <a:r>
              <a:rPr lang="en-US" sz="13800" b="1" dirty="0" smtClean="0">
                <a:solidFill>
                  <a:srgbClr val="003366"/>
                </a:solidFill>
              </a:rPr>
              <a:t>Simulation To Flight - 1</a:t>
            </a:r>
          </a:p>
        </p:txBody>
      </p:sp>
      <p:sp>
        <p:nvSpPr>
          <p:cNvPr id="122" name="TextBox 121"/>
          <p:cNvSpPr txBox="1"/>
          <p:nvPr/>
        </p:nvSpPr>
        <p:spPr>
          <a:xfrm>
            <a:off x="24536400" y="14372924"/>
            <a:ext cx="6011582" cy="2123658"/>
          </a:xfrm>
          <a:prstGeom prst="rect">
            <a:avLst/>
          </a:prstGeom>
          <a:noFill/>
        </p:spPr>
        <p:txBody>
          <a:bodyPr wrap="square" rtlCol="0">
            <a:spAutoFit/>
          </a:bodyPr>
          <a:lstStyle/>
          <a:p>
            <a:r>
              <a:rPr lang="en-US" sz="3200" b="1" dirty="0" smtClean="0">
                <a:solidFill>
                  <a:srgbClr val="800000"/>
                </a:solidFill>
              </a:rPr>
              <a:t>Novatel OEM625 GPS</a:t>
            </a:r>
          </a:p>
          <a:p>
            <a:pPr marL="522288" lvl="0" indent="-285750">
              <a:buFont typeface="Courier New" pitchFamily="49" charset="0"/>
              <a:buChar char="o"/>
            </a:pPr>
            <a:r>
              <a:rPr lang="en-US" sz="2800" dirty="0" smtClean="0"/>
              <a:t>On-orbit reprogrammable</a:t>
            </a:r>
          </a:p>
          <a:p>
            <a:pPr marL="522288" lvl="0" indent="-285750">
              <a:buFont typeface="Courier New" pitchFamily="49" charset="0"/>
              <a:buChar char="o"/>
            </a:pPr>
            <a:r>
              <a:rPr lang="en-US" sz="2800" dirty="0" smtClean="0"/>
              <a:t>Precise orbit determination</a:t>
            </a:r>
          </a:p>
          <a:p>
            <a:pPr marL="522288" lvl="0" indent="-285750">
              <a:buFont typeface="Courier New" pitchFamily="49" charset="0"/>
              <a:buChar char="o"/>
            </a:pPr>
            <a:r>
              <a:rPr lang="en-US" sz="2800" dirty="0" smtClean="0"/>
              <a:t>Data: 100-Hz phase, TEC, S4</a:t>
            </a:r>
            <a:endParaRPr lang="en-US" sz="2800" dirty="0"/>
          </a:p>
          <a:p>
            <a:endParaRPr lang="en-US" sz="1600" dirty="0"/>
          </a:p>
        </p:txBody>
      </p:sp>
      <p:sp>
        <p:nvSpPr>
          <p:cNvPr id="156" name="TextBox 155"/>
          <p:cNvSpPr txBox="1"/>
          <p:nvPr/>
        </p:nvSpPr>
        <p:spPr>
          <a:xfrm>
            <a:off x="9398755" y="11550893"/>
            <a:ext cx="6996190" cy="2469907"/>
          </a:xfrm>
          <a:prstGeom prst="rect">
            <a:avLst/>
          </a:prstGeom>
          <a:noFill/>
        </p:spPr>
        <p:txBody>
          <a:bodyPr wrap="square" rtlCol="0">
            <a:spAutoFit/>
          </a:bodyPr>
          <a:lstStyle/>
          <a:p>
            <a:pPr marL="236538" lvl="0"/>
            <a:r>
              <a:rPr lang="en-US" sz="3200" b="1" dirty="0" smtClean="0">
                <a:solidFill>
                  <a:srgbClr val="800000"/>
                </a:solidFill>
              </a:rPr>
              <a:t>MEMS Inertial Measurement Unit </a:t>
            </a:r>
          </a:p>
          <a:p>
            <a:pPr marL="522288" lvl="0" indent="-285750">
              <a:buFont typeface="Courier New" pitchFamily="49" charset="0"/>
              <a:buChar char="o"/>
            </a:pPr>
            <a:r>
              <a:rPr lang="en-US" sz="2800" dirty="0" smtClean="0"/>
              <a:t>Micro Electro-Mechanical Systems (MEMS)</a:t>
            </a:r>
          </a:p>
          <a:p>
            <a:pPr marL="522288" lvl="0" indent="-285750">
              <a:buFont typeface="Courier New" pitchFamily="49" charset="0"/>
              <a:buChar char="o"/>
            </a:pPr>
            <a:r>
              <a:rPr lang="en-US" sz="2800" dirty="0" smtClean="0"/>
              <a:t>Accounts for errors through calibration</a:t>
            </a:r>
          </a:p>
          <a:p>
            <a:pPr marL="522288" lvl="0" indent="-285750">
              <a:buFont typeface="Courier New" pitchFamily="49" charset="0"/>
              <a:buChar char="o"/>
            </a:pPr>
            <a:r>
              <a:rPr lang="en-US" sz="2800" dirty="0" smtClean="0"/>
              <a:t>High quality inertial sensing with a MEMs IMU cluster</a:t>
            </a:r>
          </a:p>
          <a:p>
            <a:endParaRPr lang="en-US" sz="1050" dirty="0"/>
          </a:p>
        </p:txBody>
      </p:sp>
      <p:pic>
        <p:nvPicPr>
          <p:cNvPr id="83" name="Picture 82" descr="NASA_ITC.png"/>
          <p:cNvPicPr>
            <a:picLocks noChangeAspect="1"/>
          </p:cNvPicPr>
          <p:nvPr/>
        </p:nvPicPr>
        <p:blipFill>
          <a:blip r:embed="rId6" cstate="print"/>
          <a:stretch>
            <a:fillRect/>
          </a:stretch>
        </p:blipFill>
        <p:spPr>
          <a:xfrm>
            <a:off x="22685144" y="74037"/>
            <a:ext cx="4747247" cy="1803156"/>
          </a:xfrm>
          <a:prstGeom prst="rect">
            <a:avLst/>
          </a:prstGeom>
        </p:spPr>
      </p:pic>
      <p:pic>
        <p:nvPicPr>
          <p:cNvPr id="87" name="Picture 86" descr="TMC Logo for C. card.png"/>
          <p:cNvPicPr>
            <a:picLocks noChangeAspect="1"/>
          </p:cNvPicPr>
          <p:nvPr/>
        </p:nvPicPr>
        <p:blipFill>
          <a:blip r:embed="rId7" cstate="print"/>
          <a:stretch>
            <a:fillRect/>
          </a:stretch>
        </p:blipFill>
        <p:spPr>
          <a:xfrm>
            <a:off x="29680929" y="367618"/>
            <a:ext cx="3523923" cy="1687568"/>
          </a:xfrm>
          <a:prstGeom prst="rect">
            <a:avLst/>
          </a:prstGeom>
        </p:spPr>
      </p:pic>
      <p:sp>
        <p:nvSpPr>
          <p:cNvPr id="104" name="Rounded Rectangle 103"/>
          <p:cNvSpPr/>
          <p:nvPr/>
        </p:nvSpPr>
        <p:spPr>
          <a:xfrm>
            <a:off x="10439400" y="21564600"/>
            <a:ext cx="9906000" cy="1086018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Rounded Rectangle 104"/>
          <p:cNvSpPr/>
          <p:nvPr/>
        </p:nvSpPr>
        <p:spPr>
          <a:xfrm>
            <a:off x="20726400" y="21488400"/>
            <a:ext cx="9906000" cy="5334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TextBox 107"/>
          <p:cNvSpPr txBox="1"/>
          <p:nvPr/>
        </p:nvSpPr>
        <p:spPr>
          <a:xfrm>
            <a:off x="10972800" y="22326600"/>
            <a:ext cx="9296400" cy="3046988"/>
          </a:xfrm>
          <a:prstGeom prst="rect">
            <a:avLst/>
          </a:prstGeom>
          <a:noFill/>
        </p:spPr>
        <p:txBody>
          <a:bodyPr wrap="square" rtlCol="0">
            <a:spAutoFit/>
          </a:bodyPr>
          <a:lstStyle/>
          <a:p>
            <a:r>
              <a:rPr lang="en-US" sz="2400" b="1" dirty="0" smtClean="0">
                <a:solidFill>
                  <a:srgbClr val="800000"/>
                </a:solidFill>
              </a:rPr>
              <a:t>Magnetosphere-Ionosphere Coupling</a:t>
            </a:r>
          </a:p>
          <a:p>
            <a:pPr marL="522288" lvl="0" indent="-285750">
              <a:buFont typeface="Courier New" pitchFamily="49" charset="0"/>
              <a:buChar char="o"/>
            </a:pPr>
            <a:r>
              <a:rPr lang="en-US" sz="2400" dirty="0" smtClean="0"/>
              <a:t>Depends primarily on electromagnetic and convective stresses from the magnetosphere on the ionosphere resistivity</a:t>
            </a:r>
          </a:p>
          <a:p>
            <a:pPr marL="522288" lvl="0" indent="-285750">
              <a:buFont typeface="Courier New" pitchFamily="49" charset="0"/>
              <a:buChar char="o"/>
            </a:pPr>
            <a:r>
              <a:rPr lang="en-US" sz="2400" dirty="0" smtClean="0"/>
              <a:t>A solid-state detector will be used to measure the flux of electrons precipitating from the plasma sheet</a:t>
            </a:r>
          </a:p>
          <a:p>
            <a:pPr marL="522288" lvl="0" indent="-285750">
              <a:buFont typeface="Courier New" pitchFamily="49" charset="0"/>
              <a:buChar char="o"/>
            </a:pPr>
            <a:r>
              <a:rPr lang="en-US" sz="2400" dirty="0" smtClean="0"/>
              <a:t>Over the polar caps, the detector will effectively measure solar energetic particle fluxes</a:t>
            </a:r>
          </a:p>
          <a:p>
            <a:pPr marL="522288" lvl="0" indent="-285750">
              <a:buFont typeface="Courier New" pitchFamily="49" charset="0"/>
              <a:buChar char="o"/>
            </a:pPr>
            <a:r>
              <a:rPr lang="en-US" sz="2400" dirty="0" smtClean="0"/>
              <a:t>Accuracy relies on IMU and magnetometer data</a:t>
            </a:r>
          </a:p>
        </p:txBody>
      </p:sp>
      <p:sp>
        <p:nvSpPr>
          <p:cNvPr id="109" name="TextBox 108"/>
          <p:cNvSpPr txBox="1"/>
          <p:nvPr/>
        </p:nvSpPr>
        <p:spPr>
          <a:xfrm>
            <a:off x="11125200" y="21717000"/>
            <a:ext cx="8610600" cy="584775"/>
          </a:xfrm>
          <a:prstGeom prst="rect">
            <a:avLst/>
          </a:prstGeom>
          <a:noFill/>
        </p:spPr>
        <p:txBody>
          <a:bodyPr wrap="square" rtlCol="0">
            <a:spAutoFit/>
          </a:bodyPr>
          <a:lstStyle/>
          <a:p>
            <a:pPr algn="ctr"/>
            <a:r>
              <a:rPr lang="en-US" sz="3200" b="1" dirty="0" smtClean="0">
                <a:solidFill>
                  <a:srgbClr val="002F5F"/>
                </a:solidFill>
              </a:rPr>
              <a:t>WVU Physics and Astronomy</a:t>
            </a:r>
            <a:endParaRPr lang="en-US" sz="2400" dirty="0">
              <a:solidFill>
                <a:srgbClr val="002F5F"/>
              </a:solidFill>
            </a:endParaRPr>
          </a:p>
        </p:txBody>
      </p:sp>
      <p:sp>
        <p:nvSpPr>
          <p:cNvPr id="110" name="TextBox 109"/>
          <p:cNvSpPr txBox="1"/>
          <p:nvPr/>
        </p:nvSpPr>
        <p:spPr>
          <a:xfrm>
            <a:off x="21183600" y="22642247"/>
            <a:ext cx="9296400" cy="5262979"/>
          </a:xfrm>
          <a:prstGeom prst="rect">
            <a:avLst/>
          </a:prstGeom>
          <a:noFill/>
        </p:spPr>
        <p:txBody>
          <a:bodyPr wrap="square" rtlCol="0">
            <a:spAutoFit/>
          </a:bodyPr>
          <a:lstStyle/>
          <a:p>
            <a:r>
              <a:rPr lang="en-US" sz="2400" b="1" dirty="0" smtClean="0">
                <a:solidFill>
                  <a:srgbClr val="800000"/>
                </a:solidFill>
              </a:rPr>
              <a:t>III-V Nitride-Based Materials</a:t>
            </a:r>
          </a:p>
          <a:p>
            <a:pPr marL="522288" lvl="0" indent="-285750">
              <a:buFont typeface="Courier New" pitchFamily="49" charset="0"/>
              <a:buChar char="o"/>
            </a:pPr>
            <a:r>
              <a:rPr lang="en-US" sz="2400" dirty="0" smtClean="0"/>
              <a:t>A precision optoelectronic sensor module containing arrays of light-emitting diodes (LEDs) and photodiodes (PDs) can be used for short-range distance measurement and shape rendering</a:t>
            </a:r>
          </a:p>
          <a:p>
            <a:pPr marL="522288" lvl="0" indent="-285750">
              <a:buFont typeface="Courier New" pitchFamily="49" charset="0"/>
              <a:buChar char="o"/>
            </a:pPr>
            <a:r>
              <a:rPr lang="en-US" sz="2400" dirty="0" smtClean="0"/>
              <a:t>Utilizing materials known for their radiation hardness and the ability to operate at extreme temperatures</a:t>
            </a:r>
          </a:p>
          <a:p>
            <a:pPr marL="522288" lvl="0" indent="-285750">
              <a:buFont typeface="Courier New" pitchFamily="49" charset="0"/>
              <a:buChar char="o"/>
            </a:pPr>
            <a:r>
              <a:rPr lang="en-US" sz="2400" dirty="0" smtClean="0"/>
              <a:t>Due to the harsh environment of space, shielding is usually needed to ensure reliability and functionality</a:t>
            </a:r>
          </a:p>
          <a:p>
            <a:pPr marL="522288" lvl="0" indent="-285750">
              <a:buFont typeface="Courier New" pitchFamily="49" charset="0"/>
              <a:buChar char="o"/>
            </a:pPr>
            <a:r>
              <a:rPr lang="en-US" sz="2400" dirty="0" smtClean="0"/>
              <a:t>Less shielding allows for better range of measurement</a:t>
            </a:r>
          </a:p>
          <a:p>
            <a:pPr marL="522288" lvl="0" indent="-285750">
              <a:buFont typeface="Courier New" pitchFamily="49" charset="0"/>
              <a:buChar char="o"/>
            </a:pPr>
            <a:r>
              <a:rPr lang="en-US" sz="2400" dirty="0" smtClean="0"/>
              <a:t>Levels of shielding will be tested over time to determine the optimum amount to extend capability in the space environment</a:t>
            </a:r>
          </a:p>
          <a:p>
            <a:pPr marL="522288" lvl="0" indent="-285750">
              <a:buFont typeface="Courier New" pitchFamily="49" charset="0"/>
              <a:buChar char="o"/>
            </a:pPr>
            <a:endParaRPr lang="en-US" sz="2400" dirty="0" smtClean="0"/>
          </a:p>
          <a:p>
            <a:pPr marL="522288" lvl="0" indent="-285750">
              <a:buFont typeface="Courier New" pitchFamily="49" charset="0"/>
              <a:buChar char="o"/>
            </a:pPr>
            <a:endParaRPr lang="en-US" sz="2400" dirty="0" smtClean="0"/>
          </a:p>
          <a:p>
            <a:pPr marL="522288" lvl="0" indent="-285750"/>
            <a:endParaRPr lang="en-US" sz="2400" b="1" dirty="0" smtClean="0">
              <a:solidFill>
                <a:srgbClr val="800000"/>
              </a:solidFill>
            </a:endParaRPr>
          </a:p>
        </p:txBody>
      </p:sp>
      <p:sp>
        <p:nvSpPr>
          <p:cNvPr id="111" name="TextBox 110"/>
          <p:cNvSpPr txBox="1"/>
          <p:nvPr/>
        </p:nvSpPr>
        <p:spPr>
          <a:xfrm>
            <a:off x="21309724" y="21565029"/>
            <a:ext cx="8610600" cy="1077218"/>
          </a:xfrm>
          <a:prstGeom prst="rect">
            <a:avLst/>
          </a:prstGeom>
          <a:noFill/>
        </p:spPr>
        <p:txBody>
          <a:bodyPr wrap="square" rtlCol="0">
            <a:spAutoFit/>
          </a:bodyPr>
          <a:lstStyle/>
          <a:p>
            <a:pPr algn="ctr"/>
            <a:r>
              <a:rPr lang="en-US" sz="3200" b="1" dirty="0" smtClean="0">
                <a:solidFill>
                  <a:srgbClr val="002F5F"/>
                </a:solidFill>
              </a:rPr>
              <a:t>WVU Lane </a:t>
            </a:r>
            <a:r>
              <a:rPr lang="en-US" sz="3200" b="1" dirty="0">
                <a:solidFill>
                  <a:srgbClr val="002F5F"/>
                </a:solidFill>
              </a:rPr>
              <a:t>Department of Computer Science and Electrical Engineering</a:t>
            </a:r>
            <a:endParaRPr lang="en-US" sz="2400" dirty="0">
              <a:solidFill>
                <a:srgbClr val="002F5F"/>
              </a:solidFill>
            </a:endParaRPr>
          </a:p>
        </p:txBody>
      </p:sp>
      <p:sp>
        <p:nvSpPr>
          <p:cNvPr id="115" name="Rounded Rectangle 114"/>
          <p:cNvSpPr/>
          <p:nvPr/>
        </p:nvSpPr>
        <p:spPr>
          <a:xfrm>
            <a:off x="20726400" y="27127200"/>
            <a:ext cx="9906000" cy="5334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TextBox 115"/>
          <p:cNvSpPr txBox="1"/>
          <p:nvPr/>
        </p:nvSpPr>
        <p:spPr>
          <a:xfrm>
            <a:off x="21171025" y="28079143"/>
            <a:ext cx="9296400" cy="4893647"/>
          </a:xfrm>
          <a:prstGeom prst="rect">
            <a:avLst/>
          </a:prstGeom>
          <a:noFill/>
        </p:spPr>
        <p:txBody>
          <a:bodyPr wrap="square" rtlCol="0">
            <a:spAutoFit/>
          </a:bodyPr>
          <a:lstStyle/>
          <a:p>
            <a:r>
              <a:rPr lang="en-US" sz="2400" b="1" dirty="0" smtClean="0">
                <a:solidFill>
                  <a:srgbClr val="800000"/>
                </a:solidFill>
              </a:rPr>
              <a:t>Earth Science Camera</a:t>
            </a:r>
          </a:p>
          <a:p>
            <a:pPr marL="522288" lvl="0" indent="-285750">
              <a:buFont typeface="Courier New" pitchFamily="49" charset="0"/>
              <a:buChar char="o"/>
            </a:pPr>
            <a:r>
              <a:rPr lang="en-US" sz="2400" dirty="0" smtClean="0"/>
              <a:t>Model: </a:t>
            </a:r>
            <a:r>
              <a:rPr lang="en-US" sz="2400" dirty="0" err="1" smtClean="0"/>
              <a:t>ArduCam</a:t>
            </a:r>
            <a:r>
              <a:rPr lang="en-US" sz="2400" dirty="0" smtClean="0"/>
              <a:t> Mini OV2640</a:t>
            </a:r>
          </a:p>
          <a:p>
            <a:pPr marL="522288" lvl="0" indent="-285750">
              <a:buFont typeface="Courier New" pitchFamily="49" charset="0"/>
              <a:buChar char="o"/>
            </a:pPr>
            <a:r>
              <a:rPr lang="en-US" sz="2400" dirty="0" smtClean="0"/>
              <a:t>2MP sensor</a:t>
            </a:r>
          </a:p>
          <a:p>
            <a:pPr marL="522288" lvl="0" indent="-285750">
              <a:buFont typeface="Courier New" pitchFamily="49" charset="0"/>
              <a:buChar char="o"/>
            </a:pPr>
            <a:r>
              <a:rPr lang="en-US" sz="2400" dirty="0" smtClean="0"/>
              <a:t>Able to configure on orbit</a:t>
            </a:r>
          </a:p>
          <a:p>
            <a:pPr marL="522288" lvl="0" indent="-285750">
              <a:buFont typeface="Courier New" pitchFamily="49" charset="0"/>
              <a:buChar char="o"/>
            </a:pPr>
            <a:r>
              <a:rPr lang="en-US" sz="2400" dirty="0" smtClean="0"/>
              <a:t>Fully command-able</a:t>
            </a:r>
          </a:p>
          <a:p>
            <a:pPr marL="522288" lvl="0" indent="-285750">
              <a:buFont typeface="Courier New" pitchFamily="49" charset="0"/>
              <a:buChar char="o"/>
            </a:pPr>
            <a:endParaRPr lang="en-US" sz="2400" dirty="0" smtClean="0"/>
          </a:p>
          <a:p>
            <a:pPr marL="236538" lvl="0"/>
            <a:r>
              <a:rPr lang="en-US" sz="2400" dirty="0" smtClean="0"/>
              <a:t>Allows the mission to:</a:t>
            </a:r>
          </a:p>
          <a:p>
            <a:pPr marL="522288" indent="-285750">
              <a:buFont typeface="Courier New" pitchFamily="49" charset="0"/>
              <a:buChar char="o"/>
            </a:pPr>
            <a:r>
              <a:rPr lang="en-US" sz="2400" dirty="0" smtClean="0"/>
              <a:t>Verify deployment operations</a:t>
            </a:r>
          </a:p>
          <a:p>
            <a:pPr marL="522288" indent="-285750">
              <a:buFont typeface="Courier New" pitchFamily="49" charset="0"/>
              <a:buChar char="o"/>
            </a:pPr>
            <a:r>
              <a:rPr lang="en-US" sz="2400" dirty="0" smtClean="0"/>
              <a:t>Assess products in space environment</a:t>
            </a:r>
          </a:p>
          <a:p>
            <a:pPr marL="522288" indent="-285750">
              <a:buFont typeface="Courier New" pitchFamily="49" charset="0"/>
              <a:buChar char="o"/>
            </a:pPr>
            <a:r>
              <a:rPr lang="en-US" sz="2400" dirty="0" smtClean="0"/>
              <a:t>Observe Earth’s surface and atmosphere over mission lifetime</a:t>
            </a:r>
          </a:p>
          <a:p>
            <a:pPr marL="522288" indent="-285750">
              <a:buFont typeface="Courier New" pitchFamily="49" charset="0"/>
              <a:buChar char="o"/>
            </a:pPr>
            <a:r>
              <a:rPr lang="en-US" sz="2400" dirty="0" smtClean="0"/>
              <a:t>Integrate visualization into NOS</a:t>
            </a:r>
            <a:r>
              <a:rPr lang="en-US" sz="2400" baseline="30000" dirty="0" smtClean="0"/>
              <a:t>3</a:t>
            </a:r>
            <a:endParaRPr lang="en-US" sz="2400" dirty="0" smtClean="0"/>
          </a:p>
          <a:p>
            <a:pPr marL="522288" indent="-285750">
              <a:buFont typeface="Courier New" pitchFamily="49" charset="0"/>
              <a:buChar char="o"/>
            </a:pPr>
            <a:endParaRPr lang="en-US" sz="2400" dirty="0" smtClean="0"/>
          </a:p>
          <a:p>
            <a:pPr marL="522288" lvl="0" indent="-285750"/>
            <a:endParaRPr lang="en-US" sz="2400" b="1" dirty="0" smtClean="0">
              <a:solidFill>
                <a:srgbClr val="800000"/>
              </a:solidFill>
            </a:endParaRPr>
          </a:p>
        </p:txBody>
      </p:sp>
      <p:sp>
        <p:nvSpPr>
          <p:cNvPr id="117" name="TextBox 116"/>
          <p:cNvSpPr txBox="1"/>
          <p:nvPr/>
        </p:nvSpPr>
        <p:spPr>
          <a:xfrm>
            <a:off x="21336000" y="27478375"/>
            <a:ext cx="8610600" cy="584775"/>
          </a:xfrm>
          <a:prstGeom prst="rect">
            <a:avLst/>
          </a:prstGeom>
          <a:noFill/>
        </p:spPr>
        <p:txBody>
          <a:bodyPr wrap="square" rtlCol="0">
            <a:spAutoFit/>
          </a:bodyPr>
          <a:lstStyle/>
          <a:p>
            <a:pPr algn="ctr"/>
            <a:r>
              <a:rPr lang="en-US" sz="3200" b="1" dirty="0" smtClean="0">
                <a:solidFill>
                  <a:srgbClr val="002F5F"/>
                </a:solidFill>
              </a:rPr>
              <a:t>NASA IV&amp;V</a:t>
            </a:r>
            <a:endParaRPr lang="en-US" sz="2400" dirty="0"/>
          </a:p>
        </p:txBody>
      </p:sp>
      <p:pic>
        <p:nvPicPr>
          <p:cNvPr id="77" name="Picture 7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525" r="99213">
                        <a14:backgroundMark x1="71916" y1="77558" x2="71916" y2="77558"/>
                        <a14:backgroundMark x1="8661" y1="81518" x2="8661" y2="81518"/>
                        <a14:backgroundMark x1="10761" y1="12541" x2="10761" y2="12541"/>
                        <a14:backgroundMark x1="80052" y1="10891" x2="80052" y2="10891"/>
                      </a14:backgroundRemoval>
                    </a14:imgEffect>
                  </a14:imgLayer>
                </a14:imgProps>
              </a:ext>
              <a:ext uri="{28A0092B-C50C-407E-A947-70E740481C1C}">
                <a14:useLocalDpi xmlns:a14="http://schemas.microsoft.com/office/drawing/2010/main" val="0"/>
              </a:ext>
            </a:extLst>
          </a:blip>
          <a:stretch>
            <a:fillRect/>
          </a:stretch>
        </p:blipFill>
        <p:spPr>
          <a:xfrm>
            <a:off x="5943600" y="23000416"/>
            <a:ext cx="4376007" cy="3480132"/>
          </a:xfrm>
          <a:prstGeom prst="rect">
            <a:avLst/>
          </a:prstGeom>
          <a:ln>
            <a:noFill/>
          </a:ln>
          <a:effectLst/>
        </p:spPr>
      </p:pic>
      <p:sp>
        <p:nvSpPr>
          <p:cNvPr id="78" name="TextBox 77"/>
          <p:cNvSpPr txBox="1"/>
          <p:nvPr/>
        </p:nvSpPr>
        <p:spPr>
          <a:xfrm>
            <a:off x="6417103" y="26589335"/>
            <a:ext cx="3429000" cy="461665"/>
          </a:xfrm>
          <a:prstGeom prst="rect">
            <a:avLst/>
          </a:prstGeom>
          <a:noFill/>
        </p:spPr>
        <p:txBody>
          <a:bodyPr wrap="square" rtlCol="0">
            <a:spAutoFit/>
          </a:bodyPr>
          <a:lstStyle/>
          <a:p>
            <a:pPr algn="ctr"/>
            <a:r>
              <a:rPr lang="en-US" sz="2400" dirty="0" smtClean="0">
                <a:solidFill>
                  <a:srgbClr val="800000"/>
                </a:solidFill>
              </a:rPr>
              <a:t>GEN-2 IMU Cluster</a:t>
            </a:r>
            <a:endParaRPr lang="en-US" sz="2400" dirty="0">
              <a:solidFill>
                <a:srgbClr val="800000"/>
              </a:solidFill>
            </a:endParaRPr>
          </a:p>
        </p:txBody>
      </p:sp>
      <p:sp>
        <p:nvSpPr>
          <p:cNvPr id="79" name="TextBox 78"/>
          <p:cNvSpPr txBox="1"/>
          <p:nvPr/>
        </p:nvSpPr>
        <p:spPr>
          <a:xfrm>
            <a:off x="533400" y="27901880"/>
            <a:ext cx="9296400" cy="2677656"/>
          </a:xfrm>
          <a:prstGeom prst="rect">
            <a:avLst/>
          </a:prstGeom>
          <a:noFill/>
        </p:spPr>
        <p:txBody>
          <a:bodyPr wrap="square" rtlCol="0">
            <a:spAutoFit/>
          </a:bodyPr>
          <a:lstStyle/>
          <a:p>
            <a:r>
              <a:rPr lang="en-US" sz="2400" b="1" dirty="0" smtClean="0">
                <a:solidFill>
                  <a:srgbClr val="800000"/>
                </a:solidFill>
              </a:rPr>
              <a:t>Global Navigation Satellite System (GNSS) Receiver and Precise Orbit Determination (POD)</a:t>
            </a:r>
          </a:p>
          <a:p>
            <a:pPr marL="522288" lvl="0" indent="-285750">
              <a:buFont typeface="Courier New" pitchFamily="49" charset="0"/>
              <a:buChar char="o"/>
            </a:pPr>
            <a:r>
              <a:rPr lang="en-US" sz="2400" dirty="0" smtClean="0"/>
              <a:t>Model: </a:t>
            </a:r>
            <a:r>
              <a:rPr lang="en-US" sz="2400" dirty="0" err="1" smtClean="0"/>
              <a:t>NovAtel</a:t>
            </a:r>
            <a:r>
              <a:rPr lang="en-US" sz="2400" dirty="0" smtClean="0"/>
              <a:t> </a:t>
            </a:r>
            <a:r>
              <a:rPr lang="en-US" sz="2400" dirty="0"/>
              <a:t>OEM615 GPS </a:t>
            </a:r>
            <a:r>
              <a:rPr lang="en-US" sz="2400" dirty="0" smtClean="0"/>
              <a:t>Receiver</a:t>
            </a:r>
          </a:p>
          <a:p>
            <a:pPr marL="522288" lvl="0" indent="-285750">
              <a:buFont typeface="Courier New" pitchFamily="49" charset="0"/>
              <a:buChar char="o"/>
            </a:pPr>
            <a:r>
              <a:rPr lang="en-US" sz="2400" dirty="0" smtClean="0"/>
              <a:t>Focus to develop and assess estimate strategies that will maximize POD accuracy form data obtained during duty-cycled operations</a:t>
            </a:r>
          </a:p>
          <a:p>
            <a:pPr marL="522288" lvl="0" indent="-285750">
              <a:buFont typeface="Courier New" pitchFamily="49" charset="0"/>
              <a:buChar char="o"/>
            </a:pPr>
            <a:r>
              <a:rPr lang="en-US" sz="2400" dirty="0" smtClean="0"/>
              <a:t>Processing of collected data will use NASA technology called JPL’s GIPSY-OASIS package</a:t>
            </a:r>
            <a:endParaRPr lang="en-US" sz="2000" dirty="0"/>
          </a:p>
        </p:txBody>
      </p:sp>
      <p:pic>
        <p:nvPicPr>
          <p:cNvPr id="88" name="Picture 87"/>
          <p:cNvPicPr>
            <a:picLocks noChangeAspect="1"/>
          </p:cNvPicPr>
          <p:nvPr/>
        </p:nvPicPr>
        <p:blipFill rotWithShape="1">
          <a:blip r:embed="rId10" cstate="print">
            <a:extLst>
              <a:ext uri="{28A0092B-C50C-407E-A947-70E740481C1C}">
                <a14:useLocalDpi xmlns:a14="http://schemas.microsoft.com/office/drawing/2010/main" val="0"/>
              </a:ext>
            </a:extLst>
          </a:blip>
          <a:srcRect l="14290" r="18133" b="17128"/>
          <a:stretch/>
        </p:blipFill>
        <p:spPr>
          <a:xfrm>
            <a:off x="16846959" y="28855718"/>
            <a:ext cx="2778474" cy="2659961"/>
          </a:xfrm>
          <a:prstGeom prst="rect">
            <a:avLst/>
          </a:prstGeom>
        </p:spPr>
      </p:pic>
      <p:sp>
        <p:nvSpPr>
          <p:cNvPr id="90" name="TextBox 89"/>
          <p:cNvSpPr txBox="1"/>
          <p:nvPr/>
        </p:nvSpPr>
        <p:spPr>
          <a:xfrm>
            <a:off x="10980632" y="26066870"/>
            <a:ext cx="5414313" cy="6370975"/>
          </a:xfrm>
          <a:prstGeom prst="rect">
            <a:avLst/>
          </a:prstGeom>
          <a:noFill/>
        </p:spPr>
        <p:txBody>
          <a:bodyPr wrap="square" rtlCol="0">
            <a:spAutoFit/>
          </a:bodyPr>
          <a:lstStyle/>
          <a:p>
            <a:r>
              <a:rPr lang="en-US" sz="2400" b="1" dirty="0" smtClean="0">
                <a:solidFill>
                  <a:srgbClr val="800000"/>
                </a:solidFill>
              </a:rPr>
              <a:t>Space Weather</a:t>
            </a:r>
          </a:p>
          <a:p>
            <a:pPr marL="522288" lvl="0" indent="-285750">
              <a:buFont typeface="Courier New" pitchFamily="49" charset="0"/>
              <a:buChar char="o"/>
            </a:pPr>
            <a:r>
              <a:rPr lang="en-US" sz="2400" dirty="0" smtClean="0"/>
              <a:t>A Langmuir probe will  be used to measure electronic density and temperature of the ionosphere</a:t>
            </a:r>
          </a:p>
          <a:p>
            <a:pPr marL="522288" lvl="0" indent="-285750">
              <a:buFont typeface="Courier New" pitchFamily="49" charset="0"/>
              <a:buChar char="o"/>
            </a:pPr>
            <a:r>
              <a:rPr lang="en-US" sz="2400" dirty="0" smtClean="0"/>
              <a:t>Effects </a:t>
            </a:r>
            <a:r>
              <a:rPr lang="en-US" sz="2400" dirty="0" smtClean="0"/>
              <a:t>of the space environment on technologies such as spacecraft are collectively called space weather</a:t>
            </a:r>
          </a:p>
          <a:p>
            <a:pPr marL="522288" lvl="0" indent="-285750">
              <a:buFont typeface="Courier New" pitchFamily="49" charset="0"/>
              <a:buChar char="o"/>
            </a:pPr>
            <a:r>
              <a:rPr lang="en-US" sz="2400" dirty="0" smtClean="0"/>
              <a:t>High fluxes of precipitating particles and high-temperature plasma can produce surface and deep dielectric charging on a CubeSat</a:t>
            </a:r>
          </a:p>
          <a:p>
            <a:pPr marL="522288" lvl="0" indent="-285750">
              <a:buFont typeface="Courier New" pitchFamily="49" charset="0"/>
              <a:buChar char="o"/>
            </a:pPr>
            <a:r>
              <a:rPr lang="en-US" sz="2400" dirty="0" smtClean="0"/>
              <a:t>Measuring these at times of intense solar and/or ionospheric activity is the goal for research and education programs at WVU</a:t>
            </a:r>
          </a:p>
          <a:p>
            <a:pPr marL="522288" lvl="0" indent="-285750">
              <a:buFont typeface="Courier New" pitchFamily="49" charset="0"/>
              <a:buChar char="o"/>
            </a:pPr>
            <a:endParaRPr lang="en-US" sz="2400" b="1" dirty="0" smtClean="0">
              <a:solidFill>
                <a:srgbClr val="800000"/>
              </a:solidFill>
            </a:endParaRPr>
          </a:p>
          <a:p>
            <a:pPr marL="522288" lvl="0" indent="-285750">
              <a:buFont typeface="Courier New" pitchFamily="49" charset="0"/>
              <a:buChar char="o"/>
            </a:pPr>
            <a:endParaRPr lang="en-US" sz="2400" b="1" dirty="0" smtClean="0">
              <a:solidFill>
                <a:srgbClr val="800000"/>
              </a:solidFill>
            </a:endParaRPr>
          </a:p>
        </p:txBody>
      </p:sp>
      <p:sp>
        <p:nvSpPr>
          <p:cNvPr id="91" name="TextBox 90"/>
          <p:cNvSpPr txBox="1"/>
          <p:nvPr/>
        </p:nvSpPr>
        <p:spPr>
          <a:xfrm>
            <a:off x="16992600" y="31554003"/>
            <a:ext cx="2489047" cy="830997"/>
          </a:xfrm>
          <a:prstGeom prst="rect">
            <a:avLst/>
          </a:prstGeom>
          <a:noFill/>
        </p:spPr>
        <p:txBody>
          <a:bodyPr wrap="square" rtlCol="0">
            <a:spAutoFit/>
          </a:bodyPr>
          <a:lstStyle/>
          <a:p>
            <a:pPr algn="ctr"/>
            <a:r>
              <a:rPr lang="en-US" sz="2400" dirty="0" smtClean="0">
                <a:solidFill>
                  <a:srgbClr val="800000"/>
                </a:solidFill>
              </a:rPr>
              <a:t>VLF detector to be miniaturized</a:t>
            </a:r>
            <a:endParaRPr lang="en-US" sz="2400" dirty="0">
              <a:solidFill>
                <a:srgbClr val="800000"/>
              </a:solidFill>
            </a:endParaRPr>
          </a:p>
        </p:txBody>
      </p:sp>
      <p:sp>
        <p:nvSpPr>
          <p:cNvPr id="92" name="TextBox 91"/>
          <p:cNvSpPr txBox="1"/>
          <p:nvPr/>
        </p:nvSpPr>
        <p:spPr>
          <a:xfrm>
            <a:off x="16990237" y="27836408"/>
            <a:ext cx="2489047" cy="830997"/>
          </a:xfrm>
          <a:prstGeom prst="rect">
            <a:avLst/>
          </a:prstGeom>
          <a:noFill/>
        </p:spPr>
        <p:txBody>
          <a:bodyPr wrap="square" rtlCol="0">
            <a:spAutoFit/>
          </a:bodyPr>
          <a:lstStyle/>
          <a:p>
            <a:pPr algn="ctr"/>
            <a:r>
              <a:rPr lang="en-US" sz="2400" dirty="0" smtClean="0">
                <a:solidFill>
                  <a:srgbClr val="800000"/>
                </a:solidFill>
              </a:rPr>
              <a:t>Langmuir Probe and VLF</a:t>
            </a:r>
            <a:endParaRPr lang="en-US" sz="2400" dirty="0">
              <a:solidFill>
                <a:srgbClr val="800000"/>
              </a:solidFill>
            </a:endParaRPr>
          </a:p>
        </p:txBody>
      </p:sp>
      <p:sp>
        <p:nvSpPr>
          <p:cNvPr id="101" name="TextBox 100"/>
          <p:cNvSpPr txBox="1"/>
          <p:nvPr/>
        </p:nvSpPr>
        <p:spPr>
          <a:xfrm>
            <a:off x="24536400" y="10264449"/>
            <a:ext cx="6011582" cy="2123658"/>
          </a:xfrm>
          <a:prstGeom prst="rect">
            <a:avLst/>
          </a:prstGeom>
          <a:noFill/>
        </p:spPr>
        <p:txBody>
          <a:bodyPr wrap="square" rtlCol="0">
            <a:spAutoFit/>
          </a:bodyPr>
          <a:lstStyle/>
          <a:p>
            <a:pPr marL="228600" lvl="2"/>
            <a:r>
              <a:rPr lang="en-US" sz="3200" b="1" dirty="0" smtClean="0">
                <a:solidFill>
                  <a:srgbClr val="800000"/>
                </a:solidFill>
              </a:rPr>
              <a:t>Gallium III-V Nitride Payload</a:t>
            </a:r>
          </a:p>
          <a:p>
            <a:pPr marL="571500" lvl="2" indent="-342900">
              <a:buFont typeface="Courier New" pitchFamily="49" charset="0"/>
              <a:buChar char="o"/>
            </a:pPr>
            <a:r>
              <a:rPr lang="en-US" sz="2800" dirty="0" smtClean="0"/>
              <a:t>Three different LED carriers with different shielding levels</a:t>
            </a:r>
          </a:p>
          <a:p>
            <a:pPr marL="571500" lvl="2" indent="-342900">
              <a:buFont typeface="Courier New" pitchFamily="49" charset="0"/>
              <a:buChar char="o"/>
            </a:pPr>
            <a:r>
              <a:rPr lang="en-US" sz="2800" dirty="0" smtClean="0"/>
              <a:t>Measure effects of shielding</a:t>
            </a:r>
          </a:p>
          <a:p>
            <a:endParaRPr lang="en-US" sz="1600" dirty="0"/>
          </a:p>
        </p:txBody>
      </p:sp>
      <p:sp>
        <p:nvSpPr>
          <p:cNvPr id="102" name="TextBox 101"/>
          <p:cNvSpPr txBox="1"/>
          <p:nvPr/>
        </p:nvSpPr>
        <p:spPr>
          <a:xfrm>
            <a:off x="24536400" y="5486400"/>
            <a:ext cx="6095999" cy="2308324"/>
          </a:xfrm>
          <a:prstGeom prst="rect">
            <a:avLst/>
          </a:prstGeom>
          <a:noFill/>
        </p:spPr>
        <p:txBody>
          <a:bodyPr wrap="square" rtlCol="0">
            <a:spAutoFit/>
          </a:bodyPr>
          <a:lstStyle/>
          <a:p>
            <a:pPr marL="236538" lvl="0"/>
            <a:r>
              <a:rPr lang="en-US" sz="3200" b="1" dirty="0" smtClean="0">
                <a:solidFill>
                  <a:srgbClr val="800000"/>
                </a:solidFill>
              </a:rPr>
              <a:t>Camera</a:t>
            </a:r>
            <a:endParaRPr lang="en-US" sz="3200" b="1" dirty="0">
              <a:solidFill>
                <a:srgbClr val="800000"/>
              </a:solidFill>
            </a:endParaRPr>
          </a:p>
          <a:p>
            <a:pPr marL="522288" lvl="0" indent="-285750">
              <a:buFont typeface="Courier New" pitchFamily="49" charset="0"/>
              <a:buChar char="o"/>
            </a:pPr>
            <a:r>
              <a:rPr lang="en-US" sz="2800" dirty="0" smtClean="0"/>
              <a:t>2MP</a:t>
            </a:r>
          </a:p>
          <a:p>
            <a:pPr marL="522288" lvl="0" indent="-285750">
              <a:buFont typeface="Courier New" pitchFamily="49" charset="0"/>
              <a:buChar char="o"/>
            </a:pPr>
            <a:r>
              <a:rPr lang="en-US" sz="2800" dirty="0" smtClean="0"/>
              <a:t>Mounted to special services card</a:t>
            </a:r>
          </a:p>
          <a:p>
            <a:pPr marL="522288" lvl="0" indent="-285750">
              <a:buFont typeface="Courier New" pitchFamily="49" charset="0"/>
              <a:buChar char="o"/>
            </a:pPr>
            <a:r>
              <a:rPr lang="en-US" sz="2800" dirty="0" smtClean="0"/>
              <a:t>Optional filters to provide earth science data</a:t>
            </a:r>
          </a:p>
        </p:txBody>
      </p:sp>
      <p:sp>
        <p:nvSpPr>
          <p:cNvPr id="103" name="TextBox 102"/>
          <p:cNvSpPr txBox="1"/>
          <p:nvPr/>
        </p:nvSpPr>
        <p:spPr>
          <a:xfrm>
            <a:off x="24536400" y="7903504"/>
            <a:ext cx="6095999" cy="2308324"/>
          </a:xfrm>
          <a:prstGeom prst="rect">
            <a:avLst/>
          </a:prstGeom>
          <a:noFill/>
        </p:spPr>
        <p:txBody>
          <a:bodyPr wrap="square" rtlCol="0">
            <a:spAutoFit/>
          </a:bodyPr>
          <a:lstStyle/>
          <a:p>
            <a:pPr marL="228600" lvl="2"/>
            <a:r>
              <a:rPr lang="en-US" sz="3200" b="1" dirty="0" smtClean="0">
                <a:solidFill>
                  <a:srgbClr val="800000"/>
                </a:solidFill>
              </a:rPr>
              <a:t>CADET Radio</a:t>
            </a:r>
          </a:p>
          <a:p>
            <a:pPr marL="571500" lvl="2" indent="-342900">
              <a:buFont typeface="Courier New" pitchFamily="49" charset="0"/>
              <a:buChar char="o"/>
            </a:pPr>
            <a:r>
              <a:rPr lang="en-US" sz="2800" dirty="0" smtClean="0"/>
              <a:t>Half duplex UHF</a:t>
            </a:r>
          </a:p>
          <a:p>
            <a:pPr marL="571500" lvl="2" indent="-342900">
              <a:buFont typeface="Courier New" pitchFamily="49" charset="0"/>
              <a:buChar char="o"/>
            </a:pPr>
            <a:r>
              <a:rPr lang="en-US" sz="2800" dirty="0" smtClean="0"/>
              <a:t>Store and Forward</a:t>
            </a:r>
          </a:p>
          <a:p>
            <a:pPr marL="571500" lvl="2" indent="-342900">
              <a:buFont typeface="Courier New" pitchFamily="49" charset="0"/>
              <a:buChar char="o"/>
            </a:pPr>
            <a:r>
              <a:rPr lang="en-US" sz="2800" dirty="0" smtClean="0"/>
              <a:t>4GB memory buffer</a:t>
            </a:r>
          </a:p>
          <a:p>
            <a:pPr marL="571500" lvl="2" indent="-342900">
              <a:buFont typeface="Courier New" pitchFamily="49" charset="0"/>
              <a:buChar char="o"/>
            </a:pPr>
            <a:r>
              <a:rPr lang="en-US" sz="2800" dirty="0" smtClean="0"/>
              <a:t>3.0Mbps w/18M dish</a:t>
            </a:r>
            <a:endParaRPr lang="en-US" sz="1600" dirty="0"/>
          </a:p>
        </p:txBody>
      </p:sp>
      <p:sp>
        <p:nvSpPr>
          <p:cNvPr id="133" name="TextBox 132"/>
          <p:cNvSpPr txBox="1"/>
          <p:nvPr/>
        </p:nvSpPr>
        <p:spPr>
          <a:xfrm>
            <a:off x="9423833" y="5929967"/>
            <a:ext cx="6478188" cy="2985433"/>
          </a:xfrm>
          <a:prstGeom prst="rect">
            <a:avLst/>
          </a:prstGeom>
          <a:noFill/>
        </p:spPr>
        <p:txBody>
          <a:bodyPr wrap="square" rtlCol="0">
            <a:spAutoFit/>
          </a:bodyPr>
          <a:lstStyle/>
          <a:p>
            <a:r>
              <a:rPr lang="en-US" sz="3200" b="1" dirty="0" smtClean="0">
                <a:solidFill>
                  <a:srgbClr val="800000"/>
                </a:solidFill>
              </a:rPr>
              <a:t>ISISpace UHF/VHF Antennas</a:t>
            </a:r>
          </a:p>
          <a:p>
            <a:pPr marL="522288" lvl="0" indent="-285750">
              <a:buFont typeface="Courier New" pitchFamily="49" charset="0"/>
              <a:buChar char="o"/>
            </a:pPr>
            <a:r>
              <a:rPr lang="en-US" sz="2800" dirty="0" smtClean="0"/>
              <a:t>Deployable antenna system</a:t>
            </a:r>
          </a:p>
          <a:p>
            <a:pPr marL="522288" lvl="0" indent="-285750">
              <a:buFont typeface="Courier New" pitchFamily="49" charset="0"/>
              <a:buChar char="o"/>
            </a:pPr>
            <a:r>
              <a:rPr lang="en-US" sz="2800" dirty="0" smtClean="0"/>
              <a:t>Four alloy tape antennas</a:t>
            </a:r>
          </a:p>
          <a:p>
            <a:pPr marL="522288" lvl="0" indent="-285750">
              <a:buFont typeface="Courier New" pitchFamily="49" charset="0"/>
              <a:buChar char="o"/>
            </a:pPr>
            <a:r>
              <a:rPr lang="en-US" sz="2800" dirty="0" smtClean="0"/>
              <a:t>Up to 55cm in length</a:t>
            </a:r>
          </a:p>
          <a:p>
            <a:pPr marL="522288" lvl="0" indent="-285750">
              <a:buFont typeface="Courier New" pitchFamily="49" charset="0"/>
              <a:buChar char="o"/>
            </a:pPr>
            <a:r>
              <a:rPr lang="en-US" sz="2800" dirty="0" smtClean="0"/>
              <a:t>Dipole configuration for communications and Langmuir probe</a:t>
            </a:r>
            <a:endParaRPr lang="en-US" sz="2800" dirty="0"/>
          </a:p>
          <a:p>
            <a:endParaRPr lang="en-US" sz="1600" dirty="0"/>
          </a:p>
        </p:txBody>
      </p:sp>
      <p:pic>
        <p:nvPicPr>
          <p:cNvPr id="94" name="Picture 93" descr="OrbitalATK.png"/>
          <p:cNvPicPr>
            <a:picLocks noChangeAspect="1"/>
          </p:cNvPicPr>
          <p:nvPr/>
        </p:nvPicPr>
        <p:blipFill>
          <a:blip r:embed="rId11" cstate="print"/>
          <a:stretch>
            <a:fillRect/>
          </a:stretch>
        </p:blipFill>
        <p:spPr>
          <a:xfrm>
            <a:off x="33886747" y="54735"/>
            <a:ext cx="4365653" cy="1618929"/>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57072" y="31554003"/>
            <a:ext cx="3877725" cy="1258106"/>
          </a:xfrm>
          <a:prstGeom prst="rect">
            <a:avLst/>
          </a:prstGeom>
        </p:spPr>
      </p:pic>
      <p:pic>
        <p:nvPicPr>
          <p:cNvPr id="99" name="Picture 98" descr="WVU_Logotype1.png"/>
          <p:cNvPicPr>
            <a:picLocks noChangeAspect="1"/>
          </p:cNvPicPr>
          <p:nvPr/>
        </p:nvPicPr>
        <p:blipFill>
          <a:blip r:embed="rId13" cstate="print"/>
          <a:stretch>
            <a:fillRect/>
          </a:stretch>
        </p:blipFill>
        <p:spPr>
          <a:xfrm>
            <a:off x="22555200" y="1724696"/>
            <a:ext cx="11016136" cy="1628104"/>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994859" y="1915076"/>
            <a:ext cx="3952741" cy="1171000"/>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630825" y="219491"/>
            <a:ext cx="1683620" cy="1651034"/>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933606" y="4769095"/>
            <a:ext cx="2381250" cy="15563850"/>
          </a:xfrm>
          <a:prstGeom prst="rect">
            <a:avLst/>
          </a:prstGeom>
        </p:spPr>
      </p:pic>
      <p:pic>
        <p:nvPicPr>
          <p:cNvPr id="106" name="Pictur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9979" y="104097"/>
            <a:ext cx="4938713" cy="4938713"/>
          </a:xfrm>
          <a:prstGeom prst="rect">
            <a:avLst/>
          </a:prstGeom>
        </p:spPr>
      </p:pic>
      <p:pic>
        <p:nvPicPr>
          <p:cNvPr id="107" name="Picture 2" descr="C:\Users\mgrubb\Downloads\WVSGC Meatball.png"/>
          <p:cNvPicPr>
            <a:picLocks noChangeAspect="1" noChangeArrowheads="1"/>
          </p:cNvPicPr>
          <p:nvPr/>
        </p:nvPicPr>
        <p:blipFill>
          <a:blip r:embed="rId18" cstate="print"/>
          <a:srcRect/>
          <a:stretch>
            <a:fillRect/>
          </a:stretch>
        </p:blipFill>
        <p:spPr bwMode="auto">
          <a:xfrm>
            <a:off x="38176200" y="270369"/>
            <a:ext cx="2788674" cy="2806213"/>
          </a:xfrm>
          <a:prstGeom prst="rect">
            <a:avLst/>
          </a:prstGeom>
          <a:noFill/>
        </p:spPr>
      </p:pic>
      <p:sp>
        <p:nvSpPr>
          <p:cNvPr id="121" name="Rounded Rectangle 120"/>
          <p:cNvSpPr/>
          <p:nvPr/>
        </p:nvSpPr>
        <p:spPr>
          <a:xfrm>
            <a:off x="31568318" y="16127849"/>
            <a:ext cx="11887200" cy="105325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18" name="Picture 2"/>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0000" b="90000" l="10000" r="90000">
                        <a14:foregroundMark x1="27879" y1="68182" x2="27879" y2="68182"/>
                        <a14:foregroundMark x1="24848" y1="76364" x2="24848" y2="76364"/>
                        <a14:foregroundMark x1="13939" y1="58485" x2="13939" y2="58485"/>
                        <a14:foregroundMark x1="19394" y1="62121" x2="19394" y2="62121"/>
                        <a14:foregroundMark x1="31515" y1="62424" x2="31515" y2="62424"/>
                        <a14:foregroundMark x1="37879" y1="63030" x2="37879" y2="63030"/>
                        <a14:foregroundMark x1="43030" y1="61212" x2="43030" y2="61212"/>
                        <a14:foregroundMark x1="46667" y1="69091" x2="46667" y2="69091"/>
                        <a14:foregroundMark x1="55758" y1="70909" x2="55758" y2="70909"/>
                        <a14:foregroundMark x1="50606" y1="60000" x2="50606" y2="60000"/>
                        <a14:foregroundMark x1="31818" y1="42727" x2="31818" y2="42727"/>
                        <a14:foregroundMark x1="24545" y1="22424" x2="24545" y2="22424"/>
                        <a14:foregroundMark x1="26061" y1="30909" x2="26061" y2="30909"/>
                        <a14:foregroundMark x1="37879" y1="29697" x2="37879" y2="29697"/>
                        <a14:foregroundMark x1="38788" y1="23636" x2="38788" y2="23636"/>
                        <a14:foregroundMark x1="43939" y1="28788" x2="43939" y2="28788"/>
                        <a14:foregroundMark x1="56061" y1="32424" x2="56061" y2="32424"/>
                        <a14:foregroundMark x1="61515" y1="32121" x2="61515" y2="32121"/>
                        <a14:foregroundMark x1="61515" y1="26970" x2="61515" y2="26970"/>
                        <a14:foregroundMark x1="69394" y1="24545" x2="69394" y2="24545"/>
                        <a14:foregroundMark x1="77576" y1="22424" x2="77576" y2="22424"/>
                        <a14:foregroundMark x1="76667" y1="38182" x2="76667" y2="38182"/>
                        <a14:foregroundMark x1="65455" y1="55758" x2="65455" y2="55758"/>
                        <a14:foregroundMark x1="68788" y1="68182" x2="68788" y2="68182"/>
                        <a14:foregroundMark x1="61818" y1="82727" x2="61818" y2="82727"/>
                        <a14:foregroundMark x1="65758" y1="86061" x2="65758" y2="86061"/>
                        <a14:foregroundMark x1="56667" y1="85455" x2="56667" y2="85455"/>
                        <a14:foregroundMark x1="86364" y1="56364" x2="86364" y2="56364"/>
                      </a14:backgroundRemoval>
                    </a14:imgEffect>
                  </a14:imgLayer>
                </a14:imgProps>
              </a:ext>
              <a:ext uri="{28A0092B-C50C-407E-A947-70E740481C1C}">
                <a14:useLocalDpi xmlns:a14="http://schemas.microsoft.com/office/drawing/2010/main" val="0"/>
              </a:ext>
            </a:extLst>
          </a:blip>
          <a:stretch>
            <a:fillRect/>
          </a:stretch>
        </p:blipFill>
        <p:spPr bwMode="auto">
          <a:xfrm>
            <a:off x="37249615" y="31597909"/>
            <a:ext cx="1269604" cy="1269604"/>
          </a:xfrm>
          <a:prstGeom prst="rect">
            <a:avLst/>
          </a:prstGeom>
        </p:spPr>
      </p:pic>
      <p:pic>
        <p:nvPicPr>
          <p:cNvPr id="119" name="Picture 118"/>
          <p:cNvPicPr>
            <a:picLocks noChangeAspect="1"/>
          </p:cNvPicPr>
          <p:nvPr/>
        </p:nvPicPr>
        <p:blipFill rotWithShape="1">
          <a:blip r:embed="rId21" cstate="print">
            <a:extLst>
              <a:ext uri="{28A0092B-C50C-407E-A947-70E740481C1C}">
                <a14:useLocalDpi xmlns:a14="http://schemas.microsoft.com/office/drawing/2010/main" val="0"/>
              </a:ext>
            </a:extLst>
          </a:blip>
          <a:srcRect l="8889" r="11666"/>
          <a:stretch/>
        </p:blipFill>
        <p:spPr>
          <a:xfrm>
            <a:off x="16653247" y="25364017"/>
            <a:ext cx="3269505" cy="2319991"/>
          </a:xfrm>
          <a:prstGeom prst="rect">
            <a:avLst/>
          </a:prstGeom>
        </p:spPr>
      </p:pic>
      <p:pic>
        <p:nvPicPr>
          <p:cNvPr id="100" name="Picture 9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14856" y="16337213"/>
            <a:ext cx="3907012" cy="1927459"/>
          </a:xfrm>
          <a:prstGeom prst="rect">
            <a:avLst/>
          </a:prstGeom>
        </p:spPr>
      </p:pic>
      <p:sp>
        <p:nvSpPr>
          <p:cNvPr id="95" name="TextBox 94"/>
          <p:cNvSpPr txBox="1"/>
          <p:nvPr/>
        </p:nvSpPr>
        <p:spPr>
          <a:xfrm>
            <a:off x="31982203" y="18201649"/>
            <a:ext cx="10989374" cy="3877985"/>
          </a:xfrm>
          <a:prstGeom prst="rect">
            <a:avLst/>
          </a:prstGeom>
          <a:noFill/>
        </p:spPr>
        <p:txBody>
          <a:bodyPr wrap="square" rtlCol="0">
            <a:spAutoFit/>
          </a:bodyPr>
          <a:lstStyle/>
          <a:p>
            <a:pPr lvl="0"/>
            <a:r>
              <a:rPr lang="en-US" sz="2800" b="1" dirty="0" smtClean="0">
                <a:solidFill>
                  <a:srgbClr val="800000"/>
                </a:solidFill>
              </a:rPr>
              <a:t>NASA </a:t>
            </a:r>
            <a:r>
              <a:rPr lang="en-US" sz="2800" b="1" dirty="0">
                <a:solidFill>
                  <a:srgbClr val="800000"/>
                </a:solidFill>
              </a:rPr>
              <a:t>Operational </a:t>
            </a:r>
            <a:r>
              <a:rPr lang="en-US" sz="2800" b="1" dirty="0" smtClean="0">
                <a:solidFill>
                  <a:srgbClr val="800000"/>
                </a:solidFill>
              </a:rPr>
              <a:t>Simulator for Small Satellites (NOS</a:t>
            </a:r>
            <a:r>
              <a:rPr lang="en-US" sz="2800" b="1" baseline="30000" dirty="0" smtClean="0">
                <a:solidFill>
                  <a:srgbClr val="800000"/>
                </a:solidFill>
              </a:rPr>
              <a:t>3</a:t>
            </a:r>
            <a:r>
              <a:rPr lang="en-US" sz="2800" b="1" dirty="0" smtClean="0">
                <a:solidFill>
                  <a:srgbClr val="800000"/>
                </a:solidFill>
              </a:rPr>
              <a:t>)</a:t>
            </a:r>
            <a:endParaRPr lang="en-US" sz="2800" b="1" dirty="0">
              <a:solidFill>
                <a:srgbClr val="800000"/>
              </a:solidFill>
            </a:endParaRPr>
          </a:p>
          <a:p>
            <a:pPr marL="519113" lvl="1" indent="-231775" algn="just">
              <a:buFont typeface="Courier New"/>
              <a:buChar char="o"/>
            </a:pPr>
            <a:r>
              <a:rPr lang="en-US" sz="2200" dirty="0"/>
              <a:t>T</a:t>
            </a:r>
            <a:r>
              <a:rPr lang="en-US" sz="2200" dirty="0" smtClean="0"/>
              <a:t>he suite of computer programs that the STF-1 team compiled</a:t>
            </a:r>
          </a:p>
          <a:p>
            <a:pPr marL="519113" lvl="1" indent="-231775" algn="just">
              <a:buFont typeface="Courier New"/>
              <a:buChar char="o"/>
            </a:pPr>
            <a:r>
              <a:rPr lang="en-US" sz="2200" dirty="0"/>
              <a:t>O</a:t>
            </a:r>
            <a:r>
              <a:rPr lang="en-US" sz="2200" dirty="0" smtClean="0"/>
              <a:t>pen source software test bed for satellites, </a:t>
            </a:r>
            <a:r>
              <a:rPr lang="en-US" sz="2200" dirty="0"/>
              <a:t>meaning that the original source code is made freely available and may be </a:t>
            </a:r>
            <a:r>
              <a:rPr lang="en-US" sz="2200" dirty="0" smtClean="0"/>
              <a:t>modified and redistributed by any user</a:t>
            </a:r>
          </a:p>
          <a:p>
            <a:pPr marL="519113" lvl="1" indent="-231775" algn="just">
              <a:buFont typeface="Courier New"/>
              <a:buChar char="o"/>
            </a:pPr>
            <a:r>
              <a:rPr lang="en-US" sz="2200" dirty="0"/>
              <a:t>M</a:t>
            </a:r>
            <a:r>
              <a:rPr lang="en-US" sz="2200" dirty="0" smtClean="0"/>
              <a:t>ade up of flight system software, ground system software, a virtual development environment, a visualization tool, hardware models, and a common interface to tie it all together</a:t>
            </a:r>
          </a:p>
          <a:p>
            <a:pPr marL="519113" lvl="1" indent="-231775" algn="just">
              <a:buFont typeface="Courier New"/>
              <a:buChar char="o"/>
            </a:pPr>
            <a:r>
              <a:rPr lang="en-US" sz="2200" dirty="0" smtClean="0"/>
              <a:t>Ultimately decreases development time of future CubeSat missions by lessening dependency on hardware resources through the use of software simulation</a:t>
            </a:r>
          </a:p>
          <a:p>
            <a:pPr marL="519113" lvl="1" indent="-231775" algn="just">
              <a:buFont typeface="Courier New"/>
              <a:buChar char="o"/>
            </a:pPr>
            <a:endParaRPr lang="en-US" sz="2200" dirty="0" smtClean="0"/>
          </a:p>
          <a:p>
            <a:pPr marL="519113" lvl="1" indent="-231775" algn="just">
              <a:buFont typeface="Courier New"/>
              <a:buChar char="o"/>
            </a:pPr>
            <a:endParaRPr lang="en-US" sz="2000" dirty="0"/>
          </a:p>
        </p:txBody>
      </p:sp>
      <p:sp>
        <p:nvSpPr>
          <p:cNvPr id="126" name="Rounded Rectangle 125"/>
          <p:cNvSpPr/>
          <p:nvPr/>
        </p:nvSpPr>
        <p:spPr>
          <a:xfrm>
            <a:off x="31568318" y="26758299"/>
            <a:ext cx="11887200" cy="438072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TextBox 126"/>
          <p:cNvSpPr txBox="1"/>
          <p:nvPr/>
        </p:nvSpPr>
        <p:spPr>
          <a:xfrm>
            <a:off x="32374707" y="27749480"/>
            <a:ext cx="9296400" cy="3416320"/>
          </a:xfrm>
          <a:prstGeom prst="rect">
            <a:avLst/>
          </a:prstGeom>
          <a:noFill/>
        </p:spPr>
        <p:txBody>
          <a:bodyPr wrap="square" rtlCol="0">
            <a:spAutoFit/>
          </a:bodyPr>
          <a:lstStyle/>
          <a:p>
            <a:r>
              <a:rPr lang="en-US" sz="2400" b="1" dirty="0" smtClean="0">
                <a:solidFill>
                  <a:srgbClr val="800000"/>
                </a:solidFill>
              </a:rPr>
              <a:t>Outreach Plans and Programs</a:t>
            </a:r>
          </a:p>
          <a:p>
            <a:pPr marL="522288" lvl="0" indent="-285750">
              <a:buFont typeface="Courier New" pitchFamily="49" charset="0"/>
              <a:buChar char="o"/>
            </a:pPr>
            <a:r>
              <a:rPr lang="en-US" sz="2400" dirty="0" smtClean="0"/>
              <a:t>To learn more </a:t>
            </a:r>
            <a:r>
              <a:rPr lang="en-US" sz="2400" dirty="0"/>
              <a:t>about STF-1 and keep up with our blogs, visit our </a:t>
            </a:r>
            <a:r>
              <a:rPr lang="en-US" sz="2400" dirty="0" smtClean="0"/>
              <a:t>website: </a:t>
            </a:r>
            <a:r>
              <a:rPr lang="en-US" sz="2400" dirty="0" smtClean="0">
                <a:hlinkClick r:id="rId23"/>
              </a:rPr>
              <a:t>www.stf1.com</a:t>
            </a:r>
            <a:r>
              <a:rPr lang="en-US" sz="2400" dirty="0" smtClean="0"/>
              <a:t>.</a:t>
            </a:r>
          </a:p>
          <a:p>
            <a:pPr marL="522288" lvl="0" indent="-285750">
              <a:buFont typeface="Courier New" pitchFamily="49" charset="0"/>
              <a:buChar char="o"/>
            </a:pPr>
            <a:r>
              <a:rPr lang="en-US" sz="2400" dirty="0" smtClean="0"/>
              <a:t>For information on educational activities, webcasts, workshops, contests, internships, fellowships, </a:t>
            </a:r>
            <a:r>
              <a:rPr lang="en-US" sz="2400" dirty="0"/>
              <a:t>and more, visit here: </a:t>
            </a:r>
            <a:r>
              <a:rPr lang="en-US" sz="2400" dirty="0">
                <a:hlinkClick r:id="rId24"/>
              </a:rPr>
              <a:t>http://</a:t>
            </a:r>
            <a:r>
              <a:rPr lang="en-US" sz="2400" dirty="0" smtClean="0">
                <a:hlinkClick r:id="rId24"/>
              </a:rPr>
              <a:t>www.nasa.gov/audience/forstudents/current-opps-index.html</a:t>
            </a:r>
            <a:endParaRPr lang="en-US" sz="2400" dirty="0" smtClean="0"/>
          </a:p>
          <a:p>
            <a:pPr marL="522288" lvl="0" indent="-285750">
              <a:buFont typeface="Courier New" pitchFamily="49" charset="0"/>
              <a:buChar char="o"/>
            </a:pPr>
            <a:r>
              <a:rPr lang="en-US" sz="2400" dirty="0" smtClean="0"/>
              <a:t>To learn more about the WV Space Grant Consortium, visit </a:t>
            </a:r>
            <a:r>
              <a:rPr lang="en-US" sz="2400" dirty="0"/>
              <a:t>here: </a:t>
            </a:r>
            <a:r>
              <a:rPr lang="en-US" sz="2400" dirty="0">
                <a:hlinkClick r:id="rId25"/>
              </a:rPr>
              <a:t>http://www.wvspacegrant.org</a:t>
            </a:r>
            <a:r>
              <a:rPr lang="en-US" sz="2400" dirty="0" smtClean="0">
                <a:hlinkClick r:id="rId25"/>
              </a:rPr>
              <a:t>/</a:t>
            </a:r>
            <a:endParaRPr lang="en-US" sz="2400" dirty="0"/>
          </a:p>
          <a:p>
            <a:pPr marL="522288" lvl="0" indent="-285750">
              <a:buFont typeface="Courier New" pitchFamily="49" charset="0"/>
              <a:buChar char="o"/>
            </a:pPr>
            <a:endParaRPr lang="en-US" sz="2400" dirty="0"/>
          </a:p>
        </p:txBody>
      </p:sp>
      <p:sp>
        <p:nvSpPr>
          <p:cNvPr id="128" name="TextBox 127"/>
          <p:cNvSpPr txBox="1"/>
          <p:nvPr/>
        </p:nvSpPr>
        <p:spPr>
          <a:xfrm>
            <a:off x="32831306" y="26987308"/>
            <a:ext cx="8610600" cy="646331"/>
          </a:xfrm>
          <a:prstGeom prst="rect">
            <a:avLst/>
          </a:prstGeom>
          <a:noFill/>
        </p:spPr>
        <p:txBody>
          <a:bodyPr wrap="square" rtlCol="0">
            <a:spAutoFit/>
          </a:bodyPr>
          <a:lstStyle/>
          <a:p>
            <a:pPr algn="ctr"/>
            <a:r>
              <a:rPr lang="en-US" sz="3600" b="1" dirty="0" smtClean="0">
                <a:solidFill>
                  <a:srgbClr val="002F5F"/>
                </a:solidFill>
              </a:rPr>
              <a:t> Additional Resources</a:t>
            </a:r>
            <a:endParaRPr lang="en-US" sz="2400" dirty="0"/>
          </a:p>
        </p:txBody>
      </p:sp>
      <p:sp>
        <p:nvSpPr>
          <p:cNvPr id="129" name="TextBox 128"/>
          <p:cNvSpPr txBox="1"/>
          <p:nvPr/>
        </p:nvSpPr>
        <p:spPr>
          <a:xfrm>
            <a:off x="32831306" y="4734890"/>
            <a:ext cx="8610600" cy="707886"/>
          </a:xfrm>
          <a:prstGeom prst="rect">
            <a:avLst/>
          </a:prstGeom>
          <a:noFill/>
        </p:spPr>
        <p:txBody>
          <a:bodyPr wrap="square" rtlCol="0">
            <a:spAutoFit/>
          </a:bodyPr>
          <a:lstStyle/>
          <a:p>
            <a:pPr algn="ctr"/>
            <a:r>
              <a:rPr lang="en-US" sz="4000" b="1" dirty="0" smtClean="0">
                <a:solidFill>
                  <a:srgbClr val="002F5F"/>
                </a:solidFill>
              </a:rPr>
              <a:t>West Virginia’s First Spacecraft</a:t>
            </a:r>
            <a:endParaRPr lang="en-US" sz="3200" dirty="0"/>
          </a:p>
        </p:txBody>
      </p:sp>
      <p:pic>
        <p:nvPicPr>
          <p:cNvPr id="130" name="Picture 1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369922" y="27508200"/>
            <a:ext cx="2595074" cy="2595074"/>
          </a:xfrm>
          <a:prstGeom prst="rect">
            <a:avLst/>
          </a:prstGeom>
        </p:spPr>
      </p:pic>
      <p:sp>
        <p:nvSpPr>
          <p:cNvPr id="131" name="TextBox 130"/>
          <p:cNvSpPr txBox="1"/>
          <p:nvPr/>
        </p:nvSpPr>
        <p:spPr>
          <a:xfrm>
            <a:off x="31916473" y="5534922"/>
            <a:ext cx="10989374" cy="3170099"/>
          </a:xfrm>
          <a:prstGeom prst="rect">
            <a:avLst/>
          </a:prstGeom>
          <a:noFill/>
        </p:spPr>
        <p:txBody>
          <a:bodyPr wrap="square" rtlCol="0">
            <a:spAutoFit/>
          </a:bodyPr>
          <a:lstStyle/>
          <a:p>
            <a:pPr marL="519113" lvl="1" indent="-231775" algn="just">
              <a:buFont typeface="Courier New"/>
              <a:buChar char="o"/>
            </a:pPr>
            <a:r>
              <a:rPr lang="en-US" sz="3200" dirty="0"/>
              <a:t>W</a:t>
            </a:r>
            <a:r>
              <a:rPr lang="en-US" sz="3200" dirty="0" smtClean="0"/>
              <a:t>ill fly on ElAnA XIX, Rocket Labs USA – Electron</a:t>
            </a:r>
          </a:p>
          <a:p>
            <a:pPr marL="519113" lvl="1" indent="-231775" algn="just">
              <a:buFont typeface="Courier New"/>
              <a:buChar char="o"/>
            </a:pPr>
            <a:r>
              <a:rPr lang="en-US" sz="3200" dirty="0" smtClean="0"/>
              <a:t>Will deploy at 85 degrees inclination at 500km altitude</a:t>
            </a:r>
          </a:p>
          <a:p>
            <a:pPr marL="519113" lvl="1" indent="-231775" algn="just">
              <a:buFont typeface="Courier New"/>
              <a:buChar char="o"/>
            </a:pPr>
            <a:r>
              <a:rPr lang="en-US" sz="3200" dirty="0" smtClean="0"/>
              <a:t>Mission Readiness Review: March 2017</a:t>
            </a:r>
          </a:p>
          <a:p>
            <a:pPr marL="519113" lvl="1" indent="-231775" algn="just">
              <a:buFont typeface="Courier New"/>
              <a:buChar char="o"/>
            </a:pPr>
            <a:r>
              <a:rPr lang="en-US" sz="3200" dirty="0" smtClean="0"/>
              <a:t>Delivery: April 2017</a:t>
            </a:r>
          </a:p>
          <a:p>
            <a:pPr marL="519113" lvl="1" indent="-231775">
              <a:buFont typeface="Courier New"/>
              <a:buChar char="o"/>
            </a:pPr>
            <a:r>
              <a:rPr lang="en-US" sz="3200" dirty="0" smtClean="0"/>
              <a:t>Launch: June 2017</a:t>
            </a:r>
          </a:p>
          <a:p>
            <a:pPr marL="519113" lvl="1" indent="-231775" algn="just">
              <a:buFont typeface="Courier New"/>
              <a:buChar char="o"/>
            </a:pPr>
            <a:endParaRPr lang="en-US" sz="2000" dirty="0"/>
          </a:p>
          <a:p>
            <a:pPr marL="519113" lvl="1" indent="-231775" algn="just">
              <a:buFont typeface="Courier New"/>
              <a:buChar char="o"/>
            </a:pPr>
            <a:endParaRPr lang="en-US" sz="2000" dirty="0" smtClean="0"/>
          </a:p>
        </p:txBody>
      </p:sp>
      <p:sp>
        <p:nvSpPr>
          <p:cNvPr id="98" name="Rounded Rectangle 97"/>
          <p:cNvSpPr/>
          <p:nvPr/>
        </p:nvSpPr>
        <p:spPr>
          <a:xfrm>
            <a:off x="190248" y="16986219"/>
            <a:ext cx="8475942" cy="42735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solidFill>
                  <a:srgbClr val="002F5F"/>
                </a:solidFill>
              </a:rPr>
              <a:t>Science Objectives</a:t>
            </a:r>
            <a:endParaRPr lang="en-US" sz="3600" b="1" dirty="0">
              <a:solidFill>
                <a:srgbClr val="002F5F"/>
              </a:solidFill>
            </a:endParaRPr>
          </a:p>
          <a:p>
            <a:pPr algn="ctr"/>
            <a:endParaRPr lang="en-US" sz="1600" b="1" dirty="0">
              <a:solidFill>
                <a:srgbClr val="002F5F"/>
              </a:solidFill>
            </a:endParaRPr>
          </a:p>
          <a:p>
            <a:r>
              <a:rPr lang="en-US" sz="2600" dirty="0" smtClean="0"/>
              <a:t>In addition to the primary mission, the STF-1 CubeSat hosts payloads for multiple science objectives. Three objectives are projects from a partnership with WVU, and the fourth is another objective from NASA IV&amp;V.  These science objectives are detailed in the row below.  </a:t>
            </a:r>
            <a:endParaRPr lang="en-US" sz="2600" dirty="0"/>
          </a:p>
        </p:txBody>
      </p:sp>
      <p:pic>
        <p:nvPicPr>
          <p:cNvPr id="1026" name="Picture 2"/>
          <p:cNvPicPr>
            <a:picLocks noChangeAspect="1" noChangeArrowheads="1"/>
          </p:cNvPicPr>
          <p:nvPr/>
        </p:nvPicPr>
        <p:blipFill>
          <a:blip r:embed="rId27" cstate="print">
            <a:extLst>
              <a:ext uri="{BEBA8EAE-BF5A-486C-A8C5-ECC9F3942E4B}">
                <a14:imgProps xmlns:a14="http://schemas.microsoft.com/office/drawing/2010/main">
                  <a14:imgLayer r:embed="rId28">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3314629" y="22377975"/>
            <a:ext cx="8394578" cy="420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314629" y="21680269"/>
            <a:ext cx="8394578" cy="646331"/>
          </a:xfrm>
          <a:prstGeom prst="rect">
            <a:avLst/>
          </a:prstGeom>
          <a:noFill/>
        </p:spPr>
        <p:txBody>
          <a:bodyPr wrap="square" rtlCol="0">
            <a:spAutoFit/>
          </a:bodyPr>
          <a:lstStyle/>
          <a:p>
            <a:pPr algn="ctr"/>
            <a:r>
              <a:rPr lang="en-US" sz="3600" b="1" dirty="0" smtClean="0">
                <a:solidFill>
                  <a:srgbClr val="800000"/>
                </a:solidFill>
              </a:rPr>
              <a:t>NOS</a:t>
            </a:r>
            <a:r>
              <a:rPr lang="en-US" sz="3600" b="1" baseline="30000" dirty="0" smtClean="0">
                <a:solidFill>
                  <a:srgbClr val="800000"/>
                </a:solidFill>
              </a:rPr>
              <a:t>3</a:t>
            </a:r>
            <a:r>
              <a:rPr lang="en-US" sz="3600" b="1" dirty="0" smtClean="0">
                <a:solidFill>
                  <a:srgbClr val="800000"/>
                </a:solidFill>
              </a:rPr>
              <a:t> in Action</a:t>
            </a:r>
            <a:endParaRPr lang="en-US" sz="3600" b="1" dirty="0">
              <a:solidFill>
                <a:srgbClr val="800000"/>
              </a:solidFill>
            </a:endParaRPr>
          </a:p>
        </p:txBody>
      </p:sp>
      <p:pic>
        <p:nvPicPr>
          <p:cNvPr id="1028" name="Picture 4"/>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0" b="94619" l="1248" r="95544">
                        <a14:backgroundMark x1="21747" y1="78027" x2="21747" y2="78027"/>
                        <a14:backgroundMark x1="17112" y1="18834" x2="17112" y2="18834"/>
                        <a14:backgroundMark x1="86275" y1="16592" x2="86275" y2="16592"/>
                      </a14:backgroundRemoval>
                    </a14:imgEffect>
                  </a14:imgLayer>
                </a14:imgProps>
              </a:ext>
              <a:ext uri="{28A0092B-C50C-407E-A947-70E740481C1C}">
                <a14:useLocalDpi xmlns:a14="http://schemas.microsoft.com/office/drawing/2010/main" val="0"/>
              </a:ext>
            </a:extLst>
          </a:blip>
          <a:srcRect/>
          <a:stretch>
            <a:fillRect/>
          </a:stretch>
        </p:blipFill>
        <p:spPr bwMode="auto">
          <a:xfrm>
            <a:off x="4893391" y="30053038"/>
            <a:ext cx="2798468" cy="222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TextBox 119"/>
          <p:cNvSpPr txBox="1"/>
          <p:nvPr/>
        </p:nvSpPr>
        <p:spPr>
          <a:xfrm>
            <a:off x="6774993" y="31297167"/>
            <a:ext cx="3429000" cy="830997"/>
          </a:xfrm>
          <a:prstGeom prst="rect">
            <a:avLst/>
          </a:prstGeom>
          <a:noFill/>
        </p:spPr>
        <p:txBody>
          <a:bodyPr wrap="square" rtlCol="0">
            <a:spAutoFit/>
          </a:bodyPr>
          <a:lstStyle/>
          <a:p>
            <a:pPr algn="ctr"/>
            <a:r>
              <a:rPr lang="en-US" sz="2400" dirty="0" smtClean="0">
                <a:solidFill>
                  <a:srgbClr val="800000"/>
                </a:solidFill>
              </a:rPr>
              <a:t>GPS Mounted to Motherboard</a:t>
            </a:r>
            <a:endParaRPr lang="en-US" sz="2400" dirty="0">
              <a:solidFill>
                <a:srgbClr val="800000"/>
              </a:solidFill>
            </a:endParaRPr>
          </a:p>
        </p:txBody>
      </p:sp>
      <p:sp>
        <p:nvSpPr>
          <p:cNvPr id="5" name="TextBox 4"/>
          <p:cNvSpPr txBox="1"/>
          <p:nvPr/>
        </p:nvSpPr>
        <p:spPr>
          <a:xfrm>
            <a:off x="31916473" y="8382000"/>
            <a:ext cx="11288927" cy="830997"/>
          </a:xfrm>
          <a:prstGeom prst="rect">
            <a:avLst/>
          </a:prstGeom>
          <a:noFill/>
        </p:spPr>
        <p:txBody>
          <a:bodyPr wrap="square" rtlCol="0">
            <a:spAutoFit/>
          </a:bodyPr>
          <a:lstStyle/>
          <a:p>
            <a:pPr algn="ctr"/>
            <a:r>
              <a:rPr lang="en-US" sz="4800" b="1" dirty="0" smtClean="0">
                <a:solidFill>
                  <a:srgbClr val="002F5F"/>
                </a:solidFill>
              </a:rPr>
              <a:t>Assembly of STF-1</a:t>
            </a:r>
            <a:endParaRPr lang="en-US" sz="4800" b="1" dirty="0">
              <a:solidFill>
                <a:srgbClr val="002F5F"/>
              </a:solidFill>
            </a:endParaRPr>
          </a:p>
        </p:txBody>
      </p:sp>
      <p:pic>
        <p:nvPicPr>
          <p:cNvPr id="21" name="Picture 2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0260710" y="9358823"/>
            <a:ext cx="3194808" cy="5650231"/>
          </a:xfrm>
          <a:prstGeom prst="rect">
            <a:avLst/>
          </a:prstGeom>
        </p:spPr>
      </p:pic>
      <p:pic>
        <p:nvPicPr>
          <p:cNvPr id="24" name="Picture 2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5432999" y="12346910"/>
            <a:ext cx="4709540" cy="2663132"/>
          </a:xfrm>
          <a:prstGeom prst="rect">
            <a:avLst/>
          </a:prstGeom>
        </p:spPr>
      </p:pic>
      <p:pic>
        <p:nvPicPr>
          <p:cNvPr id="25" name="Picture 2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5432999" y="9358824"/>
            <a:ext cx="4709539" cy="2663132"/>
          </a:xfrm>
          <a:prstGeom prst="rect">
            <a:avLst/>
          </a:prstGeom>
        </p:spPr>
      </p:pic>
      <p:pic>
        <p:nvPicPr>
          <p:cNvPr id="26" name="Picture 2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2168561" y="9383314"/>
            <a:ext cx="3186999" cy="1802172"/>
          </a:xfrm>
          <a:prstGeom prst="rect">
            <a:avLst/>
          </a:prstGeom>
        </p:spPr>
      </p:pic>
      <p:pic>
        <p:nvPicPr>
          <p:cNvPr id="27" name="Picture 2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2214124" y="13234292"/>
            <a:ext cx="3142676" cy="1777108"/>
          </a:xfrm>
          <a:prstGeom prst="rect">
            <a:avLst/>
          </a:prstGeom>
        </p:spPr>
      </p:pic>
      <p:pic>
        <p:nvPicPr>
          <p:cNvPr id="28" name="Picture 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385960" y="11353800"/>
            <a:ext cx="2969600" cy="16792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nabotics_template">
  <a:themeElements>
    <a:clrScheme name="Hyperlink Dark Blu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52E5"/>
      </a:hlink>
      <a:folHlink>
        <a:srgbClr val="99CC0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lnabotics_template</Template>
  <TotalTime>9943</TotalTime>
  <Words>1072</Words>
  <Application>Microsoft Office PowerPoint</Application>
  <PresentationFormat>Custom</PresentationFormat>
  <Paragraphs>123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lunabotics_template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STF1 Outreach Poster</dc:title>
  <dc:creator>Jen</dc:creator>
  <dc:description>Rocker-Bogie Suspension System</dc:description>
  <cp:lastModifiedBy>Robert M. Warner</cp:lastModifiedBy>
  <cp:revision>792</cp:revision>
  <cp:lastPrinted>2014-05-30T18:27:03Z</cp:lastPrinted>
  <dcterms:created xsi:type="dcterms:W3CDTF">2012-05-28T20:47:44Z</dcterms:created>
  <dcterms:modified xsi:type="dcterms:W3CDTF">2016-06-30T21:47:55Z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Final Presentation</vt:lpwstr>
  </property>
  <property fmtid="{D5CDD505-2E9C-101B-9397-08002B2CF9AE}" pid="3" name="SlideDescription">
    <vt:lpwstr>Rocker-Bogie Suspension System</vt:lpwstr>
  </property>
</Properties>
</file>